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17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nghq.com/products/kong-ai-gateway?utm_source=google&amp;utm_medium=cpc&amp;utm_campaign=ai&amp;utm_term=ai%20gateway&amp;utm_content=kong-ai-gateway_landing-page_search&amp;gad_source=1&amp;gclid=Cj0KCQjw1Yy5BhD-ARIsAI0RbXa-snXwRKs0J32fNDdUVRmyOrDJxr3F-MILEXGpLjWlixXMKPyi3D4aAqraEALw_wcB" TargetMode="External"/><Relationship Id="rId3" Type="http://schemas.openxmlformats.org/officeDocument/2006/relationships/hyperlink" Target="https://www.solo.io/products/gloo-ai-gatewa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00762b64c_2_5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3100762b64c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5120aa2bb_0_1: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5120aa2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introduce </a:t>
            </a:r>
            <a:r>
              <a:rPr lang="en"/>
              <a:t>additional layers designed for managing LLM (Large Language Model) providers and their unique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now have a dedicated </a:t>
            </a:r>
            <a:r>
              <a:rPr b="1" lang="en">
                <a:solidFill>
                  <a:schemeClr val="dk1"/>
                </a:solidFill>
              </a:rPr>
              <a:t>LLM Provider Routes</a:t>
            </a:r>
            <a:r>
              <a:rPr lang="en">
                <a:solidFill>
                  <a:schemeClr val="dk1"/>
                </a:solidFill>
              </a:rPr>
              <a:t> optimized for routing to large language model 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right, we see </a:t>
            </a:r>
            <a:r>
              <a:rPr b="1" lang="en">
                <a:solidFill>
                  <a:schemeClr val="dk1"/>
                </a:solidFill>
              </a:rPr>
              <a:t>LLM Extension Policies</a:t>
            </a:r>
            <a:r>
              <a:rPr lang="en">
                <a:solidFill>
                  <a:schemeClr val="dk1"/>
                </a:solidFill>
              </a:rPr>
              <a:t> that enable fine-grained control over traffic, authentication, and transformations.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also again highlights how Envoy AI Gateway builds on Envoy’s extensible foundation, allowing us to seamlessly add specialized features for AI and LLM workloads, making it adaptable and powerful for complex, modern AI infrastructures.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5120aa2bb_0_1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d5120aa2b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let’s dive into the key MVP features of Envoy AI Gateway that make it a powerful tool for AI infrastructure management.</a:t>
            </a:r>
            <a:endParaRPr/>
          </a:p>
          <a:p>
            <a:pPr indent="0" lvl="0" marL="0" rtl="0" algn="l">
              <a:spcBef>
                <a:spcPts val="0"/>
              </a:spcBef>
              <a:spcAft>
                <a:spcPts val="0"/>
              </a:spcAft>
              <a:buClr>
                <a:schemeClr val="dk1"/>
              </a:buClr>
              <a:buSzPts val="1100"/>
              <a:buFont typeface="Arial"/>
              <a:buNone/>
            </a:pPr>
            <a:r>
              <a:rPr lang="en"/>
              <a:t>We’ll cover usage limiting, unified API, and client and upstream authentication as essential components of the gateway.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00762b64c_3_8: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100762b64c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Usage limiting allows us to control LLM usage based on word tokens, which helps ensure cost-effectiveness and operational control.</a:t>
            </a:r>
            <a:endParaRPr/>
          </a:p>
          <a:p>
            <a:pPr indent="0" lvl="0" marL="0" rtl="0" algn="l">
              <a:spcBef>
                <a:spcPts val="0"/>
              </a:spcBef>
              <a:spcAft>
                <a:spcPts val="0"/>
              </a:spcAft>
              <a:buClr>
                <a:schemeClr val="dk1"/>
              </a:buClr>
              <a:buSzPts val="1100"/>
              <a:buFont typeface="Arial"/>
              <a:buNone/>
            </a:pPr>
            <a:r>
              <a:rPr lang="en"/>
              <a:t>We can set token rate limits at different levels: by provider, by model, or by client, allowing us to tailor limits to meet specific needs.</a:t>
            </a:r>
            <a:endParaRPr/>
          </a:p>
          <a:p>
            <a:pPr indent="0" lvl="0" marL="0" rtl="0" algn="l">
              <a:spcBef>
                <a:spcPts val="0"/>
              </a:spcBef>
              <a:spcAft>
                <a:spcPts val="0"/>
              </a:spcAft>
              <a:buClr>
                <a:schemeClr val="dk1"/>
              </a:buClr>
              <a:buSzPts val="1100"/>
              <a:buFont typeface="Arial"/>
              <a:buNone/>
            </a:pPr>
            <a:r>
              <a:rPr lang="en"/>
              <a:t>This feature prevents overuse and keeps costs under control, especially with high-demand models.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00762b64c_3_19: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100762b64c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t>The Unified API simplifies client integration with multiple LLM providers, providing a seamless interface for interaction.</a:t>
            </a:r>
            <a:endParaRPr/>
          </a:p>
          <a:p>
            <a:pPr indent="0" lvl="0" marL="0" rtl="0" algn="l">
              <a:spcBef>
                <a:spcPts val="0"/>
              </a:spcBef>
              <a:spcAft>
                <a:spcPts val="0"/>
              </a:spcAft>
              <a:buSzPts val="1100"/>
              <a:buNone/>
            </a:pPr>
            <a:r>
              <a:rPr lang="en"/>
              <a:t>With a single API, clients can easily access different providers— Azure OpenAI, AWS Bedrock, Google Cloud Vertex, and others—without complex custom integrations.</a:t>
            </a:r>
            <a:endParaRPr/>
          </a:p>
          <a:p>
            <a:pPr indent="0" lvl="0" marL="0" rtl="0" algn="l">
              <a:spcBef>
                <a:spcPts val="0"/>
              </a:spcBef>
              <a:spcAft>
                <a:spcPts val="0"/>
              </a:spcAft>
              <a:buClr>
                <a:schemeClr val="dk1"/>
              </a:buClr>
              <a:buSzPts val="1100"/>
              <a:buFont typeface="Arial"/>
              <a:buNone/>
            </a:pPr>
            <a:r>
              <a:rPr lang="en"/>
              <a:t>Envoy AI Gateway implements an OpenAI compatible protocol, initially supporting completion and chat completion endpoints. </a:t>
            </a:r>
            <a:endParaRPr/>
          </a:p>
          <a:p>
            <a:pPr indent="0" lvl="0" marL="0" rtl="0" algn="l">
              <a:spcBef>
                <a:spcPts val="0"/>
              </a:spcBef>
              <a:spcAft>
                <a:spcPts val="0"/>
              </a:spcAft>
              <a:buClr>
                <a:schemeClr val="dk1"/>
              </a:buClr>
              <a:buSzPts val="1100"/>
              <a:buFont typeface="Arial"/>
              <a:buNone/>
            </a:pPr>
            <a:r>
              <a:rPr lang="en"/>
              <a:t>This unified approach greatly reduces integration overhead and streamlines client access to multiple models.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00762b64c_3_2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100762b64c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Envoy AI Gateway makes it easy to configure and manage credentials across multiple upstream providers.</a:t>
            </a:r>
            <a:endParaRPr/>
          </a:p>
          <a:p>
            <a:pPr indent="0" lvl="0" marL="0" rtl="0" algn="l">
              <a:spcBef>
                <a:spcPts val="0"/>
              </a:spcBef>
              <a:spcAft>
                <a:spcPts val="0"/>
              </a:spcAft>
              <a:buClr>
                <a:schemeClr val="dk1"/>
              </a:buClr>
              <a:buSzPts val="1100"/>
              <a:buFont typeface="Arial"/>
              <a:buNone/>
            </a:pPr>
            <a:r>
              <a:rPr lang="en"/>
              <a:t>This supports a secure, multi-cloud, and hybrid environment, allowing clients to authenticate seamlessly across various models.</a:t>
            </a:r>
            <a:endParaRPr/>
          </a:p>
          <a:p>
            <a:pPr indent="0" lvl="0" marL="0" rtl="0" algn="l">
              <a:spcBef>
                <a:spcPts val="0"/>
              </a:spcBef>
              <a:spcAft>
                <a:spcPts val="0"/>
              </a:spcAft>
              <a:buSzPts val="1100"/>
              <a:buNone/>
            </a:pPr>
            <a:r>
              <a:rPr lang="en"/>
              <a:t>By simplifying authentication, we can better secure and scale our AI workflows in different cloud settings.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77e9f98d6_2_0: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177e9f98d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Finally, I’d like to invite you to get involved with the Envoy AI Gateway community.</a:t>
            </a:r>
            <a:endParaRPr/>
          </a:p>
          <a:p>
            <a:pPr indent="0" lvl="0" marL="0" rtl="0" algn="l">
              <a:spcBef>
                <a:spcPts val="0"/>
              </a:spcBef>
              <a:spcAft>
                <a:spcPts val="0"/>
              </a:spcAft>
              <a:buClr>
                <a:schemeClr val="dk1"/>
              </a:buClr>
              <a:buSzPts val="1100"/>
              <a:buFont typeface="Arial"/>
              <a:buNone/>
            </a:pPr>
            <a:r>
              <a:rPr lang="en"/>
              <a:t>Join our #envoy-ai-gateway channel on Envoy Slack, raise issues or contribute in our GitHub repo, and attend community meetings to share your use cases.</a:t>
            </a:r>
            <a:endParaRPr/>
          </a:p>
          <a:p>
            <a:pPr indent="0" lvl="0" marL="0" rtl="0" algn="l">
              <a:spcBef>
                <a:spcPts val="0"/>
              </a:spcBef>
              <a:spcAft>
                <a:spcPts val="0"/>
              </a:spcAft>
              <a:buClr>
                <a:schemeClr val="dk1"/>
              </a:buClr>
              <a:buSzPts val="1100"/>
              <a:buFont typeface="Arial"/>
              <a:buNone/>
            </a:pPr>
            <a:r>
              <a:rPr lang="en"/>
              <a:t>You can also follow Envoy on LinkedIn and X to stay updated on new developments.</a:t>
            </a:r>
            <a:endParaRPr/>
          </a:p>
          <a:p>
            <a:pPr indent="0" lvl="0" marL="0" rtl="0" algn="l">
              <a:spcBef>
                <a:spcPts val="0"/>
              </a:spcBef>
              <a:spcAft>
                <a:spcPts val="0"/>
              </a:spcAft>
              <a:buClr>
                <a:schemeClr val="dk1"/>
              </a:buClr>
              <a:buSzPts val="1100"/>
              <a:buFont typeface="Arial"/>
              <a:buNone/>
            </a:pPr>
            <a:r>
              <a:rPr lang="en"/>
              <a:t>We look forward to collaborating with you and hearing your feedback as we continue to build out the Envoy AI Gateway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00762b64c_2_57: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100762b64c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I would like to introduce you to a new open source project called Envoy AI Gateway built to centralize and simplify enterprise AI workflows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00762b64c_2_6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100762b64c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Gen AI era has pushed us to rethink AI platform capabilities. It’s not just about model deployment anymore, it's about managing complex AI infrastructure and workflows.</a:t>
            </a:r>
            <a:endParaRPr/>
          </a:p>
          <a:p>
            <a:pPr indent="0" lvl="0" marL="0" rtl="0" algn="l">
              <a:spcBef>
                <a:spcPts val="0"/>
              </a:spcBef>
              <a:spcAft>
                <a:spcPts val="0"/>
              </a:spcAft>
              <a:buClr>
                <a:schemeClr val="dk1"/>
              </a:buClr>
              <a:buSzPts val="1100"/>
              <a:buFont typeface="Arial"/>
              <a:buNone/>
            </a:pPr>
            <a:r>
              <a:rPr lang="en"/>
              <a:t>The Envoy AI Gateway addresses these evolving needs by providing centralized, auditable access to various AI models, which makes it easier to maintain control and security.</a:t>
            </a:r>
            <a:endParaRPr/>
          </a:p>
          <a:p>
            <a:pPr indent="0" lvl="0" marL="0" rtl="0" algn="l">
              <a:spcBef>
                <a:spcPts val="0"/>
              </a:spcBef>
              <a:spcAft>
                <a:spcPts val="0"/>
              </a:spcAft>
              <a:buClr>
                <a:schemeClr val="dk1"/>
              </a:buClr>
              <a:buSzPts val="1100"/>
              <a:buFont typeface="Arial"/>
              <a:buNone/>
            </a:pPr>
            <a:r>
              <a:rPr lang="en"/>
              <a:t>It supports different methods for credential management, ensuring flexibility in how we authenticate and manage requests.</a:t>
            </a:r>
            <a:endParaRPr/>
          </a:p>
          <a:p>
            <a:pPr indent="0" lvl="0" marL="0" rtl="0" algn="l">
              <a:spcBef>
                <a:spcPts val="0"/>
              </a:spcBef>
              <a:spcAft>
                <a:spcPts val="0"/>
              </a:spcAft>
              <a:buClr>
                <a:schemeClr val="dk1"/>
              </a:buClr>
              <a:buSzPts val="1100"/>
              <a:buFont typeface="Arial"/>
              <a:buNone/>
            </a:pPr>
            <a:r>
              <a:rPr lang="en"/>
              <a:t>And with built-in cost monitoring and tuning, Envoy AI Gateway helps organizations optimize expenses and mitigate risks effectively.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050" u="sng">
                <a:solidFill>
                  <a:srgbClr val="0B57D0"/>
                </a:solidFill>
                <a:latin typeface="Roboto"/>
                <a:ea typeface="Roboto"/>
                <a:cs typeface="Roboto"/>
                <a:sym typeface="Roboto"/>
                <a:hlinkClick r:id="rId2">
                  <a:extLst>
                    <a:ext uri="{A12FA001-AC4F-418D-AE19-62706E023703}">
                      <ahyp:hlinkClr val="tx"/>
                    </a:ext>
                  </a:extLst>
                </a:hlinkClick>
              </a:rPr>
              <a:t>https://konghq.com/products/kong-ai-gateway?utm_source=google&amp;utm_medium=cpc&amp;utm_campaign=ai&amp;utm_term=ai%20gateway&amp;utm_content=kong-ai-gateway_landing-page_search&amp;gad_source=1&amp;gclid=Cj0KCQjw1Yy5BhD-ARIsAI0RbXa-snXwRKs0J32fNDdUVRmyOrDJxr3F-MILEXGpLjWlixXMKPyi3D4aAqraEALw_wcB</a:t>
            </a:r>
            <a:endParaRPr sz="1050" u="sng">
              <a:solidFill>
                <a:srgbClr val="0B57D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sz="1050">
                <a:solidFill>
                  <a:srgbClr val="0B57D0"/>
                </a:solidFill>
                <a:uFill>
                  <a:noFill/>
                </a:uFill>
                <a:latin typeface="Roboto"/>
                <a:ea typeface="Roboto"/>
                <a:cs typeface="Roboto"/>
                <a:sym typeface="Roboto"/>
                <a:hlinkClick r:id="rId3">
                  <a:extLst>
                    <a:ext uri="{A12FA001-AC4F-418D-AE19-62706E023703}">
                      <ahyp:hlinkClr val="tx"/>
                    </a:ext>
                  </a:extLst>
                </a:hlinkClick>
              </a:rPr>
              <a:t>https://www.solo.io/products/gloo-ai-gateway/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00762b64c_0_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100762b64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E</a:t>
            </a:r>
            <a:r>
              <a:rPr lang="en"/>
              <a:t>nvoy AI Gateway is the first open-source AI gateway backed by CNCF, making AI infrastructure more accessible to organizations of all sizes.</a:t>
            </a:r>
            <a:endParaRPr/>
          </a:p>
          <a:p>
            <a:pPr indent="0" lvl="0" marL="0" rtl="0" algn="l">
              <a:spcBef>
                <a:spcPts val="0"/>
              </a:spcBef>
              <a:spcAft>
                <a:spcPts val="0"/>
              </a:spcAft>
              <a:buSzPts val="1100"/>
              <a:buNone/>
            </a:pPr>
            <a:r>
              <a:rPr lang="en"/>
              <a:t>This project is a collaborative effort, bringing together engineers from Bloomberg and Tetrate to pool our expertise and create something impactful.</a:t>
            </a:r>
            <a:endParaRPr/>
          </a:p>
          <a:p>
            <a:pPr indent="0" lvl="0" marL="0" rtl="0" algn="l">
              <a:spcBef>
                <a:spcPts val="0"/>
              </a:spcBef>
              <a:spcAft>
                <a:spcPts val="0"/>
              </a:spcAft>
              <a:buSzPts val="1100"/>
              <a:buNone/>
            </a:pPr>
            <a:r>
              <a:rPr lang="en"/>
              <a:t>built on top of Envoy Gateway, leveraging its robust and scalable foundation, which is optimized to handle modern AI workloads.</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5120aa2bb_0_14: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d5120aa2b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Envoy AI Gateway is designed to bridge the gap between infrastructure needs and AI innovation.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allows us to integrate cutting-edge AI tools and frameworks into our existing infrastructure seamlessly.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00762b64c_3_3: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3100762b64c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This diagram illustrates how Envoy AI Gateway fits into the AI architecture landscape.</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As you can see, it integrates with various components across cloud and on-premise environments, providing a unified entry point for managing AI workflows.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By centralizing access and simplifying integration, Envoy AI Gateway plays a pivotal role in enterprise AI architecture.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00762b64c_0_1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3100762b64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Envoy AI Gateway builds on Envoy’s extensible foundation, allowing us to easily integrate with different AI plugins.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It provides advanced traffic management, enabling intelligent routing across on-prem and cloud environments for optimal performance.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With robust fallback mechanisms, Envoy ensures reliability by maintaining service continuity even in diverse deployments.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And dynamic provisioning and configuration allow us to automate the setup of managed Envoy proxies, adapting in real-time to workload demands.</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00762b64c_3_42: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00762b64c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slide illustrates the core structure of Envoy AI Gateway and its key components.</a:t>
            </a:r>
            <a:endParaRPr>
              <a:solidFill>
                <a:schemeClr val="dk1"/>
              </a:solidFill>
            </a:endParaRPr>
          </a:p>
          <a:p>
            <a:pPr indent="0" lvl="0" marL="0" rtl="0" algn="l">
              <a:spcBef>
                <a:spcPts val="0"/>
              </a:spcBef>
              <a:spcAft>
                <a:spcPts val="0"/>
              </a:spcAft>
              <a:buNone/>
            </a:pPr>
            <a:r>
              <a:rPr lang="en">
                <a:solidFill>
                  <a:schemeClr val="dk1"/>
                </a:solidFill>
              </a:rPr>
              <a:t>At the top, we have the central </a:t>
            </a:r>
            <a:r>
              <a:rPr b="1" lang="en">
                <a:solidFill>
                  <a:schemeClr val="dk1"/>
                </a:solidFill>
              </a:rPr>
              <a:t>Gateway</a:t>
            </a:r>
            <a:r>
              <a:rPr lang="en">
                <a:solidFill>
                  <a:schemeClr val="dk1"/>
                </a:solidFill>
              </a:rPr>
              <a:t> component, which serves as the entry point for managing traffic and policies</a:t>
            </a:r>
            <a:endParaRPr>
              <a:solidFill>
                <a:schemeClr val="dk1"/>
              </a:solidFill>
            </a:endParaRPr>
          </a:p>
          <a:p>
            <a:pPr indent="0" lvl="0" marL="0" rtl="0" algn="l">
              <a:spcBef>
                <a:spcPts val="0"/>
              </a:spcBef>
              <a:spcAft>
                <a:spcPts val="0"/>
              </a:spcAft>
              <a:buNone/>
            </a:pPr>
            <a:r>
              <a:rPr lang="en">
                <a:solidFill>
                  <a:schemeClr val="dk1"/>
                </a:solidFill>
              </a:rPr>
              <a:t>We define </a:t>
            </a:r>
            <a:r>
              <a:rPr b="1" lang="en">
                <a:solidFill>
                  <a:schemeClr val="dk1"/>
                </a:solidFill>
              </a:rPr>
              <a:t>routes</a:t>
            </a:r>
            <a:r>
              <a:rPr lang="en">
                <a:solidFill>
                  <a:schemeClr val="dk1"/>
                </a:solidFill>
              </a:rPr>
              <a:t> to direct traffic based on specific protocols.</a:t>
            </a:r>
            <a:endParaRPr>
              <a:solidFill>
                <a:schemeClr val="dk1"/>
              </a:solidFill>
            </a:endParaRPr>
          </a:p>
          <a:p>
            <a:pPr indent="0" lvl="0" marL="0" rtl="0" algn="l">
              <a:spcBef>
                <a:spcPts val="0"/>
              </a:spcBef>
              <a:spcAft>
                <a:spcPts val="0"/>
              </a:spcAft>
              <a:buNone/>
            </a:pPr>
            <a:r>
              <a:rPr lang="en">
                <a:solidFill>
                  <a:schemeClr val="dk1"/>
                </a:solidFill>
              </a:rPr>
              <a:t>On the right, you’ll see various </a:t>
            </a:r>
            <a:r>
              <a:rPr b="1" lang="en">
                <a:solidFill>
                  <a:schemeClr val="dk1"/>
                </a:solidFill>
              </a:rPr>
              <a:t>Traffic Handling Policies</a:t>
            </a:r>
            <a:r>
              <a:rPr lang="en">
                <a:solidFill>
                  <a:schemeClr val="dk1"/>
                </a:solidFill>
              </a:rPr>
              <a:t>— these policies allow us to control access, enforce security, and handle traffic effectively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21372abe3_0_6:notes"/>
          <p:cNvSpPr/>
          <p:nvPr>
            <p:ph idx="2" type="sldImg"/>
          </p:nvPr>
        </p:nvSpPr>
        <p:spPr>
          <a:xfrm>
            <a:off x="38137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21372ab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Building on the previous structure, this slide introduces a more specialized </a:t>
            </a:r>
            <a:r>
              <a:rPr b="1" lang="en">
                <a:solidFill>
                  <a:schemeClr val="dk1"/>
                </a:solidFill>
              </a:rPr>
              <a:t>Gateway </a:t>
            </a:r>
            <a:r>
              <a:rPr lang="en">
                <a:solidFill>
                  <a:schemeClr val="dk1"/>
                </a:solidFill>
              </a:rPr>
              <a:t>component, specifically tailored for AI workloads.</a:t>
            </a:r>
            <a:endParaRPr>
              <a:solidFill>
                <a:schemeClr val="dk1"/>
              </a:solidFill>
            </a:endParaRPr>
          </a:p>
          <a:p>
            <a:pPr indent="0" lvl="0" marL="0" rtl="0" algn="l">
              <a:spcBef>
                <a:spcPts val="0"/>
              </a:spcBef>
              <a:spcAft>
                <a:spcPts val="0"/>
              </a:spcAft>
              <a:buNone/>
            </a:pPr>
            <a:r>
              <a:rPr lang="en">
                <a:solidFill>
                  <a:schemeClr val="dk1"/>
                </a:solidFill>
              </a:rPr>
              <a:t>Along with the gateway component we add other ai specific components as well</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01" y="992767"/>
            <a:ext cx="113604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590" y="3778833"/>
            <a:ext cx="113604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590" y="1474833"/>
            <a:ext cx="113604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590" y="4202967"/>
            <a:ext cx="113604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gradFill>
          <a:gsLst>
            <a:gs pos="0">
              <a:srgbClr val="0051B5"/>
            </a:gs>
            <a:gs pos="100000">
              <a:srgbClr val="81E9F6"/>
            </a:gs>
          </a:gsLst>
          <a:lin ang="0" scaled="0"/>
        </a:gra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6506" l="0" r="0" t="0"/>
          <a:stretch/>
        </p:blipFill>
        <p:spPr>
          <a:xfrm>
            <a:off x="13766" y="960500"/>
            <a:ext cx="12191703" cy="5897499"/>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4840842" y="3617033"/>
            <a:ext cx="5547029" cy="1316201"/>
          </a:xfrm>
          <a:prstGeom prst="rect">
            <a:avLst/>
          </a:prstGeom>
          <a:noFill/>
          <a:ln>
            <a:noFill/>
          </a:ln>
        </p:spPr>
      </p:pic>
      <p:pic>
        <p:nvPicPr>
          <p:cNvPr id="57" name="Google Shape;57;p14"/>
          <p:cNvPicPr preferRelativeResize="0"/>
          <p:nvPr/>
        </p:nvPicPr>
        <p:blipFill rotWithShape="1">
          <a:blip r:embed="rId4">
            <a:alphaModFix/>
          </a:blip>
          <a:srcRect b="0" l="0" r="0" t="0"/>
          <a:stretch/>
        </p:blipFill>
        <p:spPr>
          <a:xfrm>
            <a:off x="441624" y="309900"/>
            <a:ext cx="6053120" cy="259503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51B5"/>
            </a:gs>
            <a:gs pos="100000">
              <a:srgbClr val="81E9F6"/>
            </a:gs>
          </a:gsLst>
          <a:lin ang="0" scaled="0"/>
        </a:gradFill>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16506" l="0" r="0" t="0"/>
          <a:stretch/>
        </p:blipFill>
        <p:spPr>
          <a:xfrm>
            <a:off x="13766" y="960500"/>
            <a:ext cx="12191703" cy="5897499"/>
          </a:xfrm>
          <a:prstGeom prst="rect">
            <a:avLst/>
          </a:prstGeom>
          <a:noFill/>
          <a:ln>
            <a:noFill/>
          </a:ln>
        </p:spPr>
      </p:pic>
      <p:pic>
        <p:nvPicPr>
          <p:cNvPr id="60" name="Google Shape;60;p15"/>
          <p:cNvPicPr preferRelativeResize="0"/>
          <p:nvPr/>
        </p:nvPicPr>
        <p:blipFill rotWithShape="1">
          <a:blip r:embed="rId3">
            <a:alphaModFix/>
          </a:blip>
          <a:srcRect b="0" l="0" r="0" t="0"/>
          <a:stretch/>
        </p:blipFill>
        <p:spPr>
          <a:xfrm>
            <a:off x="1843972" y="4058300"/>
            <a:ext cx="8531290" cy="2024283"/>
          </a:xfrm>
          <a:prstGeom prst="rect">
            <a:avLst/>
          </a:prstGeom>
          <a:noFill/>
          <a:ln>
            <a:noFill/>
          </a:ln>
        </p:spPr>
      </p:pic>
      <p:sp>
        <p:nvSpPr>
          <p:cNvPr id="61" name="Google Shape;61;p15"/>
          <p:cNvSpPr/>
          <p:nvPr/>
        </p:nvSpPr>
        <p:spPr>
          <a:xfrm>
            <a:off x="0" y="0"/>
            <a:ext cx="12191700" cy="68580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 name="Google Shape;62;p15"/>
          <p:cNvSpPr txBox="1"/>
          <p:nvPr>
            <p:ph type="ctrTitle"/>
          </p:nvPr>
        </p:nvSpPr>
        <p:spPr>
          <a:xfrm>
            <a:off x="415600" y="2060600"/>
            <a:ext cx="11360400" cy="27369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900"/>
              <a:buNone/>
              <a:defRPr sz="6900">
                <a:solidFill>
                  <a:schemeClr val="lt1"/>
                </a:solidFill>
              </a:defRPr>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p:txBody>
      </p:sp>
      <p:sp>
        <p:nvSpPr>
          <p:cNvPr id="63" name="Google Shape;63;p15"/>
          <p:cNvSpPr txBox="1"/>
          <p:nvPr>
            <p:ph idx="1" type="subTitle"/>
          </p:nvPr>
        </p:nvSpPr>
        <p:spPr>
          <a:xfrm>
            <a:off x="415590" y="4797400"/>
            <a:ext cx="11360400" cy="10569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sz="3700">
                <a:solidFill>
                  <a:schemeClr val="lt1"/>
                </a:solidFill>
              </a:defRPr>
            </a:lvl1pPr>
            <a:lvl2pPr lvl="1" algn="l">
              <a:lnSpc>
                <a:spcPct val="100000"/>
              </a:lnSpc>
              <a:spcBef>
                <a:spcPts val="0"/>
              </a:spcBef>
              <a:spcAft>
                <a:spcPts val="0"/>
              </a:spcAft>
              <a:buClr>
                <a:schemeClr val="lt1"/>
              </a:buClr>
              <a:buSzPts val="3700"/>
              <a:buNone/>
              <a:defRPr sz="3700">
                <a:solidFill>
                  <a:schemeClr val="lt1"/>
                </a:solidFill>
              </a:defRPr>
            </a:lvl2pPr>
            <a:lvl3pPr lvl="2" algn="l">
              <a:lnSpc>
                <a:spcPct val="100000"/>
              </a:lnSpc>
              <a:spcBef>
                <a:spcPts val="0"/>
              </a:spcBef>
              <a:spcAft>
                <a:spcPts val="0"/>
              </a:spcAft>
              <a:buClr>
                <a:schemeClr val="lt1"/>
              </a:buClr>
              <a:buSzPts val="3700"/>
              <a:buNone/>
              <a:defRPr sz="3700">
                <a:solidFill>
                  <a:schemeClr val="lt1"/>
                </a:solidFill>
              </a:defRPr>
            </a:lvl3pPr>
            <a:lvl4pPr lvl="3" algn="l">
              <a:lnSpc>
                <a:spcPct val="100000"/>
              </a:lnSpc>
              <a:spcBef>
                <a:spcPts val="0"/>
              </a:spcBef>
              <a:spcAft>
                <a:spcPts val="0"/>
              </a:spcAft>
              <a:buClr>
                <a:schemeClr val="lt1"/>
              </a:buClr>
              <a:buSzPts val="3700"/>
              <a:buNone/>
              <a:defRPr sz="3700">
                <a:solidFill>
                  <a:schemeClr val="lt1"/>
                </a:solidFill>
              </a:defRPr>
            </a:lvl4pPr>
            <a:lvl5pPr lvl="4" algn="l">
              <a:lnSpc>
                <a:spcPct val="100000"/>
              </a:lnSpc>
              <a:spcBef>
                <a:spcPts val="0"/>
              </a:spcBef>
              <a:spcAft>
                <a:spcPts val="0"/>
              </a:spcAft>
              <a:buClr>
                <a:schemeClr val="lt1"/>
              </a:buClr>
              <a:buSzPts val="3700"/>
              <a:buNone/>
              <a:defRPr sz="3700">
                <a:solidFill>
                  <a:schemeClr val="lt1"/>
                </a:solidFill>
              </a:defRPr>
            </a:lvl5pPr>
            <a:lvl6pPr lvl="5" algn="l">
              <a:lnSpc>
                <a:spcPct val="100000"/>
              </a:lnSpc>
              <a:spcBef>
                <a:spcPts val="0"/>
              </a:spcBef>
              <a:spcAft>
                <a:spcPts val="0"/>
              </a:spcAft>
              <a:buClr>
                <a:schemeClr val="lt1"/>
              </a:buClr>
              <a:buSzPts val="3700"/>
              <a:buNone/>
              <a:defRPr sz="3700">
                <a:solidFill>
                  <a:schemeClr val="lt1"/>
                </a:solidFill>
              </a:defRPr>
            </a:lvl6pPr>
            <a:lvl7pPr lvl="6" algn="l">
              <a:lnSpc>
                <a:spcPct val="100000"/>
              </a:lnSpc>
              <a:spcBef>
                <a:spcPts val="0"/>
              </a:spcBef>
              <a:spcAft>
                <a:spcPts val="0"/>
              </a:spcAft>
              <a:buClr>
                <a:schemeClr val="lt1"/>
              </a:buClr>
              <a:buSzPts val="3700"/>
              <a:buNone/>
              <a:defRPr sz="3700">
                <a:solidFill>
                  <a:schemeClr val="lt1"/>
                </a:solidFill>
              </a:defRPr>
            </a:lvl7pPr>
            <a:lvl8pPr lvl="7" algn="l">
              <a:lnSpc>
                <a:spcPct val="100000"/>
              </a:lnSpc>
              <a:spcBef>
                <a:spcPts val="0"/>
              </a:spcBef>
              <a:spcAft>
                <a:spcPts val="0"/>
              </a:spcAft>
              <a:buClr>
                <a:schemeClr val="lt1"/>
              </a:buClr>
              <a:buSzPts val="3700"/>
              <a:buNone/>
              <a:defRPr sz="3700">
                <a:solidFill>
                  <a:schemeClr val="lt1"/>
                </a:solidFill>
              </a:defRPr>
            </a:lvl8pPr>
            <a:lvl9pPr lvl="8" algn="l">
              <a:lnSpc>
                <a:spcPct val="100000"/>
              </a:lnSpc>
              <a:spcBef>
                <a:spcPts val="0"/>
              </a:spcBef>
              <a:spcAft>
                <a:spcPts val="0"/>
              </a:spcAft>
              <a:buClr>
                <a:schemeClr val="lt1"/>
              </a:buClr>
              <a:buSzPts val="3700"/>
              <a:buNone/>
              <a:defRPr sz="3700">
                <a:solidFill>
                  <a:schemeClr val="lt1"/>
                </a:solidFill>
              </a:defRPr>
            </a:lvl9pPr>
          </a:lstStyle>
          <a:p/>
        </p:txBody>
      </p:sp>
      <p:pic>
        <p:nvPicPr>
          <p:cNvPr id="64" name="Google Shape;64;p15"/>
          <p:cNvPicPr preferRelativeResize="0"/>
          <p:nvPr/>
        </p:nvPicPr>
        <p:blipFill rotWithShape="1">
          <a:blip r:embed="rId4">
            <a:alphaModFix/>
          </a:blip>
          <a:srcRect b="0" l="0" r="0" t="0"/>
          <a:stretch/>
        </p:blipFill>
        <p:spPr>
          <a:xfrm>
            <a:off x="415590" y="416199"/>
            <a:ext cx="3299251" cy="14144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16"/>
          <p:cNvSpPr txBox="1"/>
          <p:nvPr>
            <p:ph type="title"/>
          </p:nvPr>
        </p:nvSpPr>
        <p:spPr>
          <a:xfrm>
            <a:off x="415590" y="2867800"/>
            <a:ext cx="113604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7" name="Google Shape;67;p16"/>
          <p:cNvSpPr txBox="1"/>
          <p:nvPr>
            <p:ph idx="12" type="sldNum"/>
          </p:nvPr>
        </p:nvSpPr>
        <p:spPr>
          <a:xfrm>
            <a:off x="11296333" y="2020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6"/>
          <p:cNvPicPr preferRelativeResize="0"/>
          <p:nvPr/>
        </p:nvPicPr>
        <p:blipFill rotWithShape="1">
          <a:blip r:embed="rId2">
            <a:alphaModFix/>
          </a:blip>
          <a:srcRect b="44626" l="0" r="0" t="43447"/>
          <a:stretch/>
        </p:blipFill>
        <p:spPr>
          <a:xfrm>
            <a:off x="0" y="0"/>
            <a:ext cx="12191703" cy="842399"/>
          </a:xfrm>
          <a:prstGeom prst="rect">
            <a:avLst/>
          </a:prstGeom>
          <a:noFill/>
          <a:ln>
            <a:noFill/>
          </a:ln>
        </p:spPr>
      </p:pic>
      <p:sp>
        <p:nvSpPr>
          <p:cNvPr id="69" name="Google Shape;69;p16"/>
          <p:cNvSpPr/>
          <p:nvPr/>
        </p:nvSpPr>
        <p:spPr>
          <a:xfrm>
            <a:off x="0" y="200"/>
            <a:ext cx="12191700" cy="8424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70" name="Google Shape;70;p16"/>
          <p:cNvPicPr preferRelativeResize="0"/>
          <p:nvPr/>
        </p:nvPicPr>
        <p:blipFill rotWithShape="1">
          <a:blip r:embed="rId3">
            <a:alphaModFix/>
          </a:blip>
          <a:srcRect b="0" l="0" r="0" t="0"/>
          <a:stretch/>
        </p:blipFill>
        <p:spPr>
          <a:xfrm>
            <a:off x="10630272" y="121600"/>
            <a:ext cx="1397632" cy="599185"/>
          </a:xfrm>
          <a:prstGeom prst="rect">
            <a:avLst/>
          </a:prstGeom>
          <a:noFill/>
          <a:ln>
            <a:noFill/>
          </a:ln>
        </p:spPr>
      </p:pic>
      <p:sp>
        <p:nvSpPr>
          <p:cNvPr id="71" name="Google Shape;71;p16"/>
          <p:cNvSpPr txBox="1"/>
          <p:nvPr>
            <p:ph idx="2" type="sldNum"/>
          </p:nvPr>
        </p:nvSpPr>
        <p:spPr>
          <a:xfrm>
            <a:off x="11296333" y="633318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idx="1" type="body"/>
          </p:nvPr>
        </p:nvSpPr>
        <p:spPr>
          <a:xfrm>
            <a:off x="415590" y="1536633"/>
            <a:ext cx="113604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74" name="Google Shape;74;p17"/>
          <p:cNvSpPr txBox="1"/>
          <p:nvPr>
            <p:ph idx="12" type="sldNum"/>
          </p:nvPr>
        </p:nvSpPr>
        <p:spPr>
          <a:xfrm>
            <a:off x="11296333" y="2020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rotWithShape="1">
          <a:blip r:embed="rId2">
            <a:alphaModFix/>
          </a:blip>
          <a:srcRect b="44626" l="0" r="0" t="43447"/>
          <a:stretch/>
        </p:blipFill>
        <p:spPr>
          <a:xfrm>
            <a:off x="0" y="0"/>
            <a:ext cx="12191703" cy="842399"/>
          </a:xfrm>
          <a:prstGeom prst="rect">
            <a:avLst/>
          </a:prstGeom>
          <a:noFill/>
          <a:ln>
            <a:noFill/>
          </a:ln>
        </p:spPr>
      </p:pic>
      <p:sp>
        <p:nvSpPr>
          <p:cNvPr id="76" name="Google Shape;76;p17"/>
          <p:cNvSpPr/>
          <p:nvPr/>
        </p:nvSpPr>
        <p:spPr>
          <a:xfrm>
            <a:off x="0" y="200"/>
            <a:ext cx="12191700" cy="8424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 name="Google Shape;77;p17"/>
          <p:cNvSpPr txBox="1"/>
          <p:nvPr>
            <p:ph idx="2" type="sldNum"/>
          </p:nvPr>
        </p:nvSpPr>
        <p:spPr>
          <a:xfrm>
            <a:off x="11296333" y="633318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pic>
        <p:nvPicPr>
          <p:cNvPr id="79" name="Google Shape;79;p17"/>
          <p:cNvPicPr preferRelativeResize="0"/>
          <p:nvPr/>
        </p:nvPicPr>
        <p:blipFill rotWithShape="1">
          <a:blip r:embed="rId3">
            <a:alphaModFix/>
          </a:blip>
          <a:srcRect b="0" l="0" r="0" t="0"/>
          <a:stretch/>
        </p:blipFill>
        <p:spPr>
          <a:xfrm>
            <a:off x="10630272" y="121600"/>
            <a:ext cx="1397632" cy="5991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18"/>
          <p:cNvSpPr txBox="1"/>
          <p:nvPr>
            <p:ph idx="1" type="body"/>
          </p:nvPr>
        </p:nvSpPr>
        <p:spPr>
          <a:xfrm>
            <a:off x="41559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82" name="Google Shape;82;p18"/>
          <p:cNvSpPr txBox="1"/>
          <p:nvPr>
            <p:ph idx="2" type="body"/>
          </p:nvPr>
        </p:nvSpPr>
        <p:spPr>
          <a:xfrm>
            <a:off x="6443041"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83" name="Google Shape;83;p18"/>
          <p:cNvSpPr txBox="1"/>
          <p:nvPr>
            <p:ph idx="12" type="sldNum"/>
          </p:nvPr>
        </p:nvSpPr>
        <p:spPr>
          <a:xfrm>
            <a:off x="11296333" y="2020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p18"/>
          <p:cNvPicPr preferRelativeResize="0"/>
          <p:nvPr/>
        </p:nvPicPr>
        <p:blipFill rotWithShape="1">
          <a:blip r:embed="rId2">
            <a:alphaModFix/>
          </a:blip>
          <a:srcRect b="44626" l="0" r="0" t="43447"/>
          <a:stretch/>
        </p:blipFill>
        <p:spPr>
          <a:xfrm>
            <a:off x="0" y="0"/>
            <a:ext cx="12191703" cy="842399"/>
          </a:xfrm>
          <a:prstGeom prst="rect">
            <a:avLst/>
          </a:prstGeom>
          <a:noFill/>
          <a:ln>
            <a:noFill/>
          </a:ln>
        </p:spPr>
      </p:pic>
      <p:sp>
        <p:nvSpPr>
          <p:cNvPr id="85" name="Google Shape;85;p18"/>
          <p:cNvSpPr/>
          <p:nvPr/>
        </p:nvSpPr>
        <p:spPr>
          <a:xfrm>
            <a:off x="0" y="200"/>
            <a:ext cx="12191700" cy="8424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p18"/>
          <p:cNvSpPr txBox="1"/>
          <p:nvPr>
            <p:ph idx="3" type="sldNum"/>
          </p:nvPr>
        </p:nvSpPr>
        <p:spPr>
          <a:xfrm>
            <a:off x="11296333" y="633318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pic>
        <p:nvPicPr>
          <p:cNvPr id="88" name="Google Shape;88;p18"/>
          <p:cNvPicPr preferRelativeResize="0"/>
          <p:nvPr/>
        </p:nvPicPr>
        <p:blipFill rotWithShape="1">
          <a:blip r:embed="rId3">
            <a:alphaModFix/>
          </a:blip>
          <a:srcRect b="0" l="0" r="0" t="0"/>
          <a:stretch/>
        </p:blipFill>
        <p:spPr>
          <a:xfrm>
            <a:off x="10630272" y="121600"/>
            <a:ext cx="1397632" cy="5991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idx="12" type="sldNum"/>
          </p:nvPr>
        </p:nvSpPr>
        <p:spPr>
          <a:xfrm>
            <a:off x="11296333" y="2020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9"/>
          <p:cNvPicPr preferRelativeResize="0"/>
          <p:nvPr/>
        </p:nvPicPr>
        <p:blipFill rotWithShape="1">
          <a:blip r:embed="rId2">
            <a:alphaModFix/>
          </a:blip>
          <a:srcRect b="44626" l="0" r="0" t="43447"/>
          <a:stretch/>
        </p:blipFill>
        <p:spPr>
          <a:xfrm>
            <a:off x="0" y="0"/>
            <a:ext cx="12191703" cy="842399"/>
          </a:xfrm>
          <a:prstGeom prst="rect">
            <a:avLst/>
          </a:prstGeom>
          <a:noFill/>
          <a:ln>
            <a:noFill/>
          </a:ln>
        </p:spPr>
      </p:pic>
      <p:sp>
        <p:nvSpPr>
          <p:cNvPr id="92" name="Google Shape;92;p19"/>
          <p:cNvSpPr/>
          <p:nvPr/>
        </p:nvSpPr>
        <p:spPr>
          <a:xfrm>
            <a:off x="0" y="200"/>
            <a:ext cx="12191700" cy="8424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 name="Google Shape;93;p19"/>
          <p:cNvSpPr txBox="1"/>
          <p:nvPr>
            <p:ph idx="2" type="sldNum"/>
          </p:nvPr>
        </p:nvSpPr>
        <p:spPr>
          <a:xfrm>
            <a:off x="11296333" y="633318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pic>
        <p:nvPicPr>
          <p:cNvPr id="95" name="Google Shape;95;p19"/>
          <p:cNvPicPr preferRelativeResize="0"/>
          <p:nvPr/>
        </p:nvPicPr>
        <p:blipFill rotWithShape="1">
          <a:blip r:embed="rId3">
            <a:alphaModFix/>
          </a:blip>
          <a:srcRect b="0" l="0" r="0" t="0"/>
          <a:stretch/>
        </p:blipFill>
        <p:spPr>
          <a:xfrm>
            <a:off x="10630272" y="121600"/>
            <a:ext cx="1397632" cy="59918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2" type="sldNum"/>
          </p:nvPr>
        </p:nvSpPr>
        <p:spPr>
          <a:xfrm>
            <a:off x="11296333"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gradFill>
          <a:gsLst>
            <a:gs pos="0">
              <a:srgbClr val="0051B5"/>
            </a:gs>
            <a:gs pos="100000">
              <a:srgbClr val="81E9F6"/>
            </a:gs>
          </a:gsLst>
          <a:lin ang="0" scaled="0"/>
        </a:gradFill>
      </p:bgPr>
    </p:bg>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6506" l="0" r="0" t="0"/>
          <a:stretch/>
        </p:blipFill>
        <p:spPr>
          <a:xfrm>
            <a:off x="13766" y="960500"/>
            <a:ext cx="12191703" cy="5897499"/>
          </a:xfrm>
          <a:prstGeom prst="rect">
            <a:avLst/>
          </a:prstGeom>
          <a:noFill/>
          <a:ln>
            <a:noFill/>
          </a:ln>
        </p:spPr>
      </p:pic>
      <p:pic>
        <p:nvPicPr>
          <p:cNvPr id="100" name="Google Shape;100;p21"/>
          <p:cNvPicPr preferRelativeResize="0"/>
          <p:nvPr/>
        </p:nvPicPr>
        <p:blipFill rotWithShape="1">
          <a:blip r:embed="rId3">
            <a:alphaModFix/>
          </a:blip>
          <a:srcRect b="0" l="0" r="0" t="0"/>
          <a:stretch/>
        </p:blipFill>
        <p:spPr>
          <a:xfrm>
            <a:off x="1843972" y="4058300"/>
            <a:ext cx="8531290" cy="2024283"/>
          </a:xfrm>
          <a:prstGeom prst="rect">
            <a:avLst/>
          </a:prstGeom>
          <a:noFill/>
          <a:ln>
            <a:noFill/>
          </a:ln>
        </p:spPr>
      </p:pic>
      <p:sp>
        <p:nvSpPr>
          <p:cNvPr id="101" name="Google Shape;101;p21"/>
          <p:cNvSpPr/>
          <p:nvPr/>
        </p:nvSpPr>
        <p:spPr>
          <a:xfrm>
            <a:off x="0" y="0"/>
            <a:ext cx="12191700" cy="6858000"/>
          </a:xfrm>
          <a:prstGeom prst="rect">
            <a:avLst/>
          </a:prstGeom>
          <a:solidFill>
            <a:srgbClr val="0051B5">
              <a:alpha val="8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02" name="Google Shape;102;p21"/>
          <p:cNvPicPr preferRelativeResize="0"/>
          <p:nvPr/>
        </p:nvPicPr>
        <p:blipFill rotWithShape="1">
          <a:blip r:embed="rId4">
            <a:alphaModFix/>
          </a:blip>
          <a:srcRect b="0" l="0" r="0" t="0"/>
          <a:stretch/>
        </p:blipFill>
        <p:spPr>
          <a:xfrm>
            <a:off x="1636677" y="1517252"/>
            <a:ext cx="8918349" cy="382340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590" y="2867800"/>
            <a:ext cx="113604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590" y="593367"/>
            <a:ext cx="113604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590" y="1536633"/>
            <a:ext cx="113604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590" y="593367"/>
            <a:ext cx="113604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59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041"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590" y="593367"/>
            <a:ext cx="113604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59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59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51"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585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91" y="1644233"/>
            <a:ext cx="53934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3991" y="3737433"/>
            <a:ext cx="53934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5838"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59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332"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590" y="593367"/>
            <a:ext cx="113604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590" y="1536633"/>
            <a:ext cx="113604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332"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15590" y="593367"/>
            <a:ext cx="113604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15590" y="1536633"/>
            <a:ext cx="113604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11296333"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github.com/envoyproxy/ai-gateway" TargetMode="External"/><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121430" y="39600"/>
            <a:ext cx="102540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110810"/>
              <a:buFont typeface="Arial"/>
              <a:buNone/>
            </a:pPr>
            <a:r>
              <a:rPr lang="en">
                <a:latin typeface="Montserrat"/>
                <a:ea typeface="Montserrat"/>
                <a:cs typeface="Montserrat"/>
                <a:sym typeface="Montserrat"/>
              </a:rPr>
              <a:t>Extending Envoy for AI Gateway</a:t>
            </a:r>
            <a:endParaRPr>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69" name="Google Shape;169;p31"/>
          <p:cNvPicPr preferRelativeResize="0"/>
          <p:nvPr/>
        </p:nvPicPr>
        <p:blipFill>
          <a:blip r:embed="rId3">
            <a:alphaModFix/>
          </a:blip>
          <a:stretch>
            <a:fillRect/>
          </a:stretch>
        </p:blipFill>
        <p:spPr>
          <a:xfrm>
            <a:off x="2837361" y="1006400"/>
            <a:ext cx="6516977" cy="56482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p:cNvPicPr preferRelativeResize="0"/>
          <p:nvPr/>
        </p:nvPicPr>
        <p:blipFill rotWithShape="1">
          <a:blip r:embed="rId3">
            <a:alphaModFix/>
          </a:blip>
          <a:srcRect b="71190" l="6894" r="2623" t="2654"/>
          <a:stretch/>
        </p:blipFill>
        <p:spPr>
          <a:xfrm>
            <a:off x="3872255" y="1279800"/>
            <a:ext cx="4447190" cy="1401165"/>
          </a:xfrm>
          <a:prstGeom prst="rect">
            <a:avLst/>
          </a:prstGeom>
          <a:noFill/>
          <a:ln>
            <a:noFill/>
          </a:ln>
        </p:spPr>
      </p:pic>
      <p:pic>
        <p:nvPicPr>
          <p:cNvPr id="175" name="Google Shape;175;p32"/>
          <p:cNvPicPr preferRelativeResize="0"/>
          <p:nvPr/>
        </p:nvPicPr>
        <p:blipFill rotWithShape="1">
          <a:blip r:embed="rId3">
            <a:alphaModFix/>
          </a:blip>
          <a:srcRect b="71190" l="6894" r="2623" t="2654"/>
          <a:stretch/>
        </p:blipFill>
        <p:spPr>
          <a:xfrm>
            <a:off x="3872255" y="2984450"/>
            <a:ext cx="4447190" cy="1401165"/>
          </a:xfrm>
          <a:prstGeom prst="rect">
            <a:avLst/>
          </a:prstGeom>
          <a:noFill/>
          <a:ln>
            <a:noFill/>
          </a:ln>
        </p:spPr>
      </p:pic>
      <p:pic>
        <p:nvPicPr>
          <p:cNvPr id="176" name="Google Shape;176;p32"/>
          <p:cNvPicPr preferRelativeResize="0"/>
          <p:nvPr/>
        </p:nvPicPr>
        <p:blipFill rotWithShape="1">
          <a:blip r:embed="rId3">
            <a:alphaModFix/>
          </a:blip>
          <a:srcRect b="71190" l="6894" r="2623" t="2654"/>
          <a:stretch/>
        </p:blipFill>
        <p:spPr>
          <a:xfrm>
            <a:off x="3872255" y="4689100"/>
            <a:ext cx="4447190" cy="1401165"/>
          </a:xfrm>
          <a:prstGeom prst="rect">
            <a:avLst/>
          </a:prstGeom>
          <a:noFill/>
          <a:ln>
            <a:noFill/>
          </a:ln>
        </p:spPr>
      </p:pic>
      <p:cxnSp>
        <p:nvCxnSpPr>
          <p:cNvPr id="177" name="Google Shape;177;p32"/>
          <p:cNvCxnSpPr/>
          <p:nvPr/>
        </p:nvCxnSpPr>
        <p:spPr>
          <a:xfrm>
            <a:off x="7459300" y="1623267"/>
            <a:ext cx="646500" cy="842700"/>
          </a:xfrm>
          <a:prstGeom prst="straightConnector1">
            <a:avLst/>
          </a:prstGeom>
          <a:noFill/>
          <a:ln cap="flat" cmpd="sng" w="38100">
            <a:solidFill>
              <a:schemeClr val="lt1"/>
            </a:solidFill>
            <a:prstDash val="solid"/>
            <a:round/>
            <a:headEnd len="med" w="med" type="none"/>
            <a:tailEnd len="med" w="med" type="triangle"/>
          </a:ln>
        </p:spPr>
      </p:cxnSp>
      <p:cxnSp>
        <p:nvCxnSpPr>
          <p:cNvPr id="178" name="Google Shape;178;p32"/>
          <p:cNvCxnSpPr>
            <a:stCxn id="179" idx="3"/>
          </p:cNvCxnSpPr>
          <p:nvPr/>
        </p:nvCxnSpPr>
        <p:spPr>
          <a:xfrm>
            <a:off x="7156253" y="3658267"/>
            <a:ext cx="1051200" cy="24000"/>
          </a:xfrm>
          <a:prstGeom prst="straightConnector1">
            <a:avLst/>
          </a:prstGeom>
          <a:noFill/>
          <a:ln cap="flat" cmpd="sng" w="38100">
            <a:solidFill>
              <a:schemeClr val="lt1"/>
            </a:solidFill>
            <a:prstDash val="solid"/>
            <a:round/>
            <a:headEnd len="med" w="med" type="none"/>
            <a:tailEnd len="med" w="med" type="triangle"/>
          </a:ln>
        </p:spPr>
      </p:cxnSp>
      <p:cxnSp>
        <p:nvCxnSpPr>
          <p:cNvPr id="180" name="Google Shape;180;p32"/>
          <p:cNvCxnSpPr/>
          <p:nvPr/>
        </p:nvCxnSpPr>
        <p:spPr>
          <a:xfrm>
            <a:off x="7975254" y="4887300"/>
            <a:ext cx="17100" cy="981300"/>
          </a:xfrm>
          <a:prstGeom prst="straightConnector1">
            <a:avLst/>
          </a:prstGeom>
          <a:noFill/>
          <a:ln cap="flat" cmpd="sng" w="38100">
            <a:solidFill>
              <a:schemeClr val="lt1"/>
            </a:solidFill>
            <a:prstDash val="solid"/>
            <a:round/>
            <a:headEnd len="med" w="med" type="none"/>
            <a:tailEnd len="med" w="med" type="triangle"/>
          </a:ln>
        </p:spPr>
      </p:cxnSp>
      <p:sp>
        <p:nvSpPr>
          <p:cNvPr id="181" name="Google Shape;181;p32"/>
          <p:cNvSpPr txBox="1"/>
          <p:nvPr/>
        </p:nvSpPr>
        <p:spPr>
          <a:xfrm>
            <a:off x="5297156" y="1623275"/>
            <a:ext cx="29661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400">
                <a:solidFill>
                  <a:schemeClr val="lt1"/>
                </a:solidFill>
              </a:rPr>
              <a:t>Usage Limiting</a:t>
            </a:r>
            <a:endParaRPr sz="2400">
              <a:solidFill>
                <a:schemeClr val="lt1"/>
              </a:solidFill>
            </a:endParaRPr>
          </a:p>
        </p:txBody>
      </p:sp>
      <p:sp>
        <p:nvSpPr>
          <p:cNvPr id="179" name="Google Shape;179;p32"/>
          <p:cNvSpPr txBox="1"/>
          <p:nvPr/>
        </p:nvSpPr>
        <p:spPr>
          <a:xfrm>
            <a:off x="5297153" y="3350467"/>
            <a:ext cx="18591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400">
                <a:solidFill>
                  <a:schemeClr val="lt1"/>
                </a:solidFill>
              </a:rPr>
              <a:t>Unified API</a:t>
            </a:r>
            <a:endParaRPr sz="2400">
              <a:solidFill>
                <a:schemeClr val="lt1"/>
              </a:solidFill>
            </a:endParaRPr>
          </a:p>
        </p:txBody>
      </p:sp>
      <p:sp>
        <p:nvSpPr>
          <p:cNvPr id="182" name="Google Shape;182;p32"/>
          <p:cNvSpPr txBox="1"/>
          <p:nvPr/>
        </p:nvSpPr>
        <p:spPr>
          <a:xfrm>
            <a:off x="5297153" y="4874467"/>
            <a:ext cx="3022200" cy="98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400">
                <a:solidFill>
                  <a:schemeClr val="lt1"/>
                </a:solidFill>
              </a:rPr>
              <a:t>Client &amp; Upstream</a:t>
            </a:r>
            <a:endParaRPr sz="2400">
              <a:solidFill>
                <a:schemeClr val="lt1"/>
              </a:solidFill>
            </a:endParaRPr>
          </a:p>
          <a:p>
            <a:pPr indent="0" lvl="0" marL="0" rtl="0" algn="l">
              <a:spcBef>
                <a:spcPts val="0"/>
              </a:spcBef>
              <a:spcAft>
                <a:spcPts val="0"/>
              </a:spcAft>
              <a:buNone/>
            </a:pPr>
            <a:r>
              <a:rPr lang="en" sz="2400">
                <a:solidFill>
                  <a:schemeClr val="lt1"/>
                </a:solidFill>
              </a:rPr>
              <a:t>Authentication</a:t>
            </a:r>
            <a:endParaRPr sz="2400">
              <a:solidFill>
                <a:schemeClr val="lt1"/>
              </a:solidFill>
            </a:endParaRPr>
          </a:p>
        </p:txBody>
      </p:sp>
      <p:sp>
        <p:nvSpPr>
          <p:cNvPr id="183" name="Google Shape;183;p32"/>
          <p:cNvSpPr txBox="1"/>
          <p:nvPr>
            <p:ph type="title"/>
          </p:nvPr>
        </p:nvSpPr>
        <p:spPr>
          <a:xfrm>
            <a:off x="121430" y="39600"/>
            <a:ext cx="10254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3690"/>
              <a:buFont typeface="Arial"/>
              <a:buNone/>
            </a:pPr>
            <a:r>
              <a:rPr lang="en" sz="3320">
                <a:solidFill>
                  <a:schemeClr val="lt1"/>
                </a:solidFill>
                <a:latin typeface="Montserrat"/>
                <a:ea typeface="Montserrat"/>
                <a:cs typeface="Montserrat"/>
                <a:sym typeface="Montserrat"/>
              </a:rPr>
              <a:t>Envoy AI Gateway: Key MVP Features</a:t>
            </a:r>
            <a:endParaRPr sz="332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idx="1" type="body"/>
          </p:nvPr>
        </p:nvSpPr>
        <p:spPr>
          <a:xfrm>
            <a:off x="415590" y="1536633"/>
            <a:ext cx="11532900" cy="13947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SzPts val="935"/>
              <a:buNone/>
            </a:pPr>
            <a:r>
              <a:rPr lang="en" sz="2440">
                <a:latin typeface="Montserrat"/>
                <a:ea typeface="Montserrat"/>
                <a:cs typeface="Montserrat"/>
                <a:sym typeface="Montserrat"/>
              </a:rPr>
              <a:t>Controls LLM usage based on word tokens, ensuring cost-effectiveness and operational control.</a:t>
            </a:r>
            <a:endParaRPr sz="2440">
              <a:latin typeface="Montserrat"/>
              <a:ea typeface="Montserrat"/>
              <a:cs typeface="Montserrat"/>
              <a:sym typeface="Montserrat"/>
            </a:endParaRPr>
          </a:p>
          <a:p>
            <a:pPr indent="0" lvl="0" marL="0" rtl="0" algn="l">
              <a:lnSpc>
                <a:spcPct val="95000"/>
              </a:lnSpc>
              <a:spcBef>
                <a:spcPts val="1600"/>
              </a:spcBef>
              <a:spcAft>
                <a:spcPts val="1600"/>
              </a:spcAft>
              <a:buSzPts val="1275"/>
              <a:buNone/>
            </a:pPr>
            <a:r>
              <a:t/>
            </a:r>
            <a:endParaRPr sz="2040">
              <a:latin typeface="Montserrat"/>
              <a:ea typeface="Montserrat"/>
              <a:cs typeface="Montserrat"/>
              <a:sym typeface="Montserrat"/>
            </a:endParaRPr>
          </a:p>
        </p:txBody>
      </p:sp>
      <p:sp>
        <p:nvSpPr>
          <p:cNvPr id="189" name="Google Shape;189;p33"/>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40540"/>
              <a:buFont typeface="Arial"/>
              <a:buNone/>
            </a:pPr>
            <a:r>
              <a:rPr lang="en">
                <a:latin typeface="Montserrat"/>
                <a:ea typeface="Montserrat"/>
                <a:cs typeface="Montserrat"/>
                <a:sym typeface="Montserrat"/>
              </a:rPr>
              <a:t>Usage Limiting</a:t>
            </a:r>
            <a:endParaRPr>
              <a:latin typeface="Montserrat"/>
              <a:ea typeface="Montserrat"/>
              <a:cs typeface="Montserrat"/>
              <a:sym typeface="Montserrat"/>
            </a:endParaRPr>
          </a:p>
          <a:p>
            <a:pPr indent="0" lvl="0" marL="0" rtl="0" algn="l">
              <a:lnSpc>
                <a:spcPct val="100000"/>
              </a:lnSpc>
              <a:spcBef>
                <a:spcPts val="0"/>
              </a:spcBef>
              <a:spcAft>
                <a:spcPts val="0"/>
              </a:spcAft>
              <a:buSzPct val="110810"/>
              <a:buNone/>
            </a:pPr>
            <a:r>
              <a:t/>
            </a:r>
            <a:endParaRPr>
              <a:latin typeface="Montserrat"/>
              <a:ea typeface="Montserrat"/>
              <a:cs typeface="Montserrat"/>
              <a:sym typeface="Montserrat"/>
            </a:endParaRPr>
          </a:p>
        </p:txBody>
      </p:sp>
      <p:pic>
        <p:nvPicPr>
          <p:cNvPr id="190" name="Google Shape;190;p33"/>
          <p:cNvPicPr preferRelativeResize="0"/>
          <p:nvPr/>
        </p:nvPicPr>
        <p:blipFill rotWithShape="1">
          <a:blip r:embed="rId3">
            <a:alphaModFix/>
          </a:blip>
          <a:srcRect b="33576" l="0" r="0" t="0"/>
          <a:stretch/>
        </p:blipFill>
        <p:spPr>
          <a:xfrm>
            <a:off x="6938431" y="2241300"/>
            <a:ext cx="5223738" cy="4555203"/>
          </a:xfrm>
          <a:prstGeom prst="rect">
            <a:avLst/>
          </a:prstGeom>
          <a:noFill/>
          <a:ln>
            <a:noFill/>
          </a:ln>
        </p:spPr>
      </p:pic>
      <p:sp>
        <p:nvSpPr>
          <p:cNvPr id="191" name="Google Shape;191;p33"/>
          <p:cNvSpPr txBox="1"/>
          <p:nvPr/>
        </p:nvSpPr>
        <p:spPr>
          <a:xfrm>
            <a:off x="411475" y="2567500"/>
            <a:ext cx="6474600" cy="30393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dk2"/>
              </a:buClr>
              <a:buSzPts val="2400"/>
              <a:buFont typeface="Montserrat"/>
              <a:buChar char="●"/>
            </a:pPr>
            <a:r>
              <a:rPr lang="en" sz="2400">
                <a:solidFill>
                  <a:schemeClr val="dk2"/>
                </a:solidFill>
                <a:latin typeface="Montserrat"/>
                <a:ea typeface="Montserrat"/>
                <a:cs typeface="Montserrat"/>
                <a:sym typeface="Montserrat"/>
              </a:rPr>
              <a:t>Token Rate Limiting by Provider, Model and Client</a:t>
            </a:r>
            <a:endParaRPr sz="2400">
              <a:solidFill>
                <a:schemeClr val="dk2"/>
              </a:solidFill>
              <a:latin typeface="Montserrat"/>
              <a:ea typeface="Montserrat"/>
              <a:cs typeface="Montserrat"/>
              <a:sym typeface="Montserrat"/>
            </a:endParaRPr>
          </a:p>
          <a:p>
            <a:pPr indent="-349250" lvl="1" marL="1143000" rtl="0" algn="l">
              <a:lnSpc>
                <a:spcPct val="115000"/>
              </a:lnSpc>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Per LLM Provider:</a:t>
            </a:r>
            <a:r>
              <a:rPr lang="en" sz="1900">
                <a:solidFill>
                  <a:schemeClr val="dk2"/>
                </a:solidFill>
                <a:latin typeface="Montserrat"/>
                <a:ea typeface="Montserrat"/>
                <a:cs typeface="Montserrat"/>
                <a:sym typeface="Montserrat"/>
              </a:rPr>
              <a:t> Limits can be applied at the provider level to account for different computational costs and capacities.</a:t>
            </a:r>
            <a:endParaRPr sz="1900">
              <a:solidFill>
                <a:schemeClr val="dk2"/>
              </a:solidFill>
              <a:latin typeface="Montserrat"/>
              <a:ea typeface="Montserrat"/>
              <a:cs typeface="Montserrat"/>
              <a:sym typeface="Montserrat"/>
            </a:endParaRPr>
          </a:p>
          <a:p>
            <a:pPr indent="-349250" lvl="1" marL="1143000" rtl="0" algn="l">
              <a:lnSpc>
                <a:spcPct val="115000"/>
              </a:lnSpc>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Per Model:</a:t>
            </a:r>
            <a:r>
              <a:rPr lang="en" sz="1900">
                <a:solidFill>
                  <a:schemeClr val="dk2"/>
                </a:solidFill>
                <a:latin typeface="Montserrat"/>
                <a:ea typeface="Montserrat"/>
                <a:cs typeface="Montserrat"/>
                <a:sym typeface="Montserrat"/>
              </a:rPr>
              <a:t> Each model has unique resource needs, so rate limits can be customized per model.</a:t>
            </a:r>
            <a:endParaRPr sz="1900">
              <a:solidFill>
                <a:schemeClr val="dk2"/>
              </a:solidFill>
              <a:latin typeface="Montserrat"/>
              <a:ea typeface="Montserrat"/>
              <a:cs typeface="Montserrat"/>
              <a:sym typeface="Montserrat"/>
            </a:endParaRPr>
          </a:p>
          <a:p>
            <a:pPr indent="-349250" lvl="1" marL="1143000" rtl="0" algn="l">
              <a:lnSpc>
                <a:spcPct val="115000"/>
              </a:lnSpc>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Per Client:</a:t>
            </a:r>
            <a:r>
              <a:rPr lang="en" sz="1900">
                <a:solidFill>
                  <a:schemeClr val="dk2"/>
                </a:solidFill>
                <a:latin typeface="Montserrat"/>
                <a:ea typeface="Montserrat"/>
                <a:cs typeface="Montserrat"/>
                <a:sym typeface="Montserrat"/>
              </a:rPr>
              <a:t>  Ensures equitable usage and provides tailored limits based on each client's needs or service level.</a:t>
            </a:r>
            <a:endParaRPr sz="2400">
              <a:solidFill>
                <a:schemeClr val="dk2"/>
              </a:solidFill>
            </a:endParaRPr>
          </a:p>
        </p:txBody>
      </p:sp>
      <p:sp>
        <p:nvSpPr>
          <p:cNvPr id="192" name="Google Shape;192;p33"/>
          <p:cNvSpPr txBox="1"/>
          <p:nvPr/>
        </p:nvSpPr>
        <p:spPr>
          <a:xfrm>
            <a:off x="7028276" y="4398700"/>
            <a:ext cx="1323300" cy="308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900">
                <a:solidFill>
                  <a:schemeClr val="dk1"/>
                </a:solidFill>
              </a:rPr>
              <a:t>TOKEN LIMIT:</a:t>
            </a:r>
            <a:r>
              <a:rPr lang="en" sz="900">
                <a:solidFill>
                  <a:schemeClr val="dk1"/>
                </a:solidFill>
              </a:rPr>
              <a:t> </a:t>
            </a:r>
            <a:endParaRPr sz="900">
              <a:solidFill>
                <a:schemeClr val="dk1"/>
              </a:solidFill>
            </a:endParaRPr>
          </a:p>
          <a:p>
            <a:pPr indent="0" lvl="0" marL="0" rtl="0" algn="ctr">
              <a:spcBef>
                <a:spcPts val="0"/>
              </a:spcBef>
              <a:spcAft>
                <a:spcPts val="0"/>
              </a:spcAft>
              <a:buNone/>
            </a:pPr>
            <a:r>
              <a:rPr b="1" lang="en" sz="900">
                <a:solidFill>
                  <a:srgbClr val="CC0000"/>
                </a:solidFill>
              </a:rPr>
              <a:t>3/3</a:t>
            </a:r>
            <a:endParaRPr b="1" sz="900">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rotWithShape="1">
          <a:blip r:embed="rId3">
            <a:alphaModFix/>
          </a:blip>
          <a:srcRect b="20602" l="974" r="31830" t="21328"/>
          <a:stretch/>
        </p:blipFill>
        <p:spPr>
          <a:xfrm>
            <a:off x="4023360" y="2459736"/>
            <a:ext cx="3510324" cy="3982351"/>
          </a:xfrm>
          <a:prstGeom prst="rect">
            <a:avLst/>
          </a:prstGeom>
          <a:noFill/>
          <a:ln>
            <a:noFill/>
          </a:ln>
        </p:spPr>
      </p:pic>
      <p:pic>
        <p:nvPicPr>
          <p:cNvPr id="198" name="Google Shape;198;p34"/>
          <p:cNvPicPr preferRelativeResize="0"/>
          <p:nvPr/>
        </p:nvPicPr>
        <p:blipFill rotWithShape="1">
          <a:blip r:embed="rId4">
            <a:alphaModFix/>
          </a:blip>
          <a:srcRect b="18509" l="8334" r="28569" t="20444"/>
          <a:stretch/>
        </p:blipFill>
        <p:spPr>
          <a:xfrm>
            <a:off x="8207325" y="2582612"/>
            <a:ext cx="3296027" cy="4186624"/>
          </a:xfrm>
          <a:prstGeom prst="rect">
            <a:avLst/>
          </a:prstGeom>
          <a:noFill/>
          <a:ln>
            <a:noFill/>
          </a:ln>
        </p:spPr>
      </p:pic>
      <p:sp>
        <p:nvSpPr>
          <p:cNvPr id="199" name="Google Shape;199;p34"/>
          <p:cNvSpPr txBox="1"/>
          <p:nvPr>
            <p:ph idx="1" type="body"/>
          </p:nvPr>
        </p:nvSpPr>
        <p:spPr>
          <a:xfrm>
            <a:off x="415590" y="1536633"/>
            <a:ext cx="11360400" cy="22149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500"/>
              <a:buFont typeface="Arial"/>
              <a:buNone/>
            </a:pPr>
            <a:r>
              <a:rPr lang="en">
                <a:latin typeface="Montserrat"/>
                <a:ea typeface="Montserrat"/>
                <a:cs typeface="Montserrat"/>
                <a:sym typeface="Montserrat"/>
              </a:rPr>
              <a:t>Simplifies client integration with multiple LLM providers, </a:t>
            </a:r>
            <a:r>
              <a:rPr lang="en">
                <a:latin typeface="Montserrat"/>
                <a:ea typeface="Montserrat"/>
                <a:cs typeface="Montserrat"/>
                <a:sym typeface="Montserrat"/>
              </a:rPr>
              <a:t>offering a seamless interface.</a:t>
            </a:r>
            <a:endParaRPr>
              <a:latin typeface="Montserrat"/>
              <a:ea typeface="Montserrat"/>
              <a:cs typeface="Montserrat"/>
              <a:sym typeface="Montserrat"/>
            </a:endParaRPr>
          </a:p>
          <a:p>
            <a:pPr indent="0" lvl="0" marL="0" rtl="0" algn="l">
              <a:spcBef>
                <a:spcPts val="1600"/>
              </a:spcBef>
              <a:spcAft>
                <a:spcPts val="0"/>
              </a:spcAft>
              <a:buClr>
                <a:schemeClr val="dk1"/>
              </a:buClr>
              <a:buSzPts val="1500"/>
              <a:buFont typeface="Arial"/>
              <a:buNone/>
            </a:pPr>
            <a:r>
              <a:t/>
            </a:r>
            <a:endParaRPr>
              <a:latin typeface="Montserrat"/>
              <a:ea typeface="Montserrat"/>
              <a:cs typeface="Montserrat"/>
              <a:sym typeface="Montserrat"/>
            </a:endParaRPr>
          </a:p>
          <a:p>
            <a:pPr indent="0" lvl="0" marL="0" rtl="0" algn="l">
              <a:lnSpc>
                <a:spcPct val="115000"/>
              </a:lnSpc>
              <a:spcBef>
                <a:spcPts val="1600"/>
              </a:spcBef>
              <a:spcAft>
                <a:spcPts val="1600"/>
              </a:spcAft>
              <a:buSzPts val="2400"/>
              <a:buNone/>
            </a:pPr>
            <a:r>
              <a:t/>
            </a:r>
            <a:endParaRPr>
              <a:latin typeface="Montserrat"/>
              <a:ea typeface="Montserrat"/>
              <a:cs typeface="Montserrat"/>
              <a:sym typeface="Montserrat"/>
            </a:endParaRPr>
          </a:p>
        </p:txBody>
      </p:sp>
      <p:sp>
        <p:nvSpPr>
          <p:cNvPr id="200" name="Google Shape;200;p34"/>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40540"/>
              <a:buFont typeface="Arial"/>
              <a:buNone/>
            </a:pPr>
            <a:r>
              <a:rPr lang="en">
                <a:latin typeface="Montserrat"/>
                <a:ea typeface="Montserrat"/>
                <a:cs typeface="Montserrat"/>
                <a:sym typeface="Montserrat"/>
              </a:rPr>
              <a:t>Unified API </a:t>
            </a:r>
            <a:endParaRPr>
              <a:latin typeface="Montserrat"/>
              <a:ea typeface="Montserrat"/>
              <a:cs typeface="Montserrat"/>
              <a:sym typeface="Montserrat"/>
            </a:endParaRPr>
          </a:p>
          <a:p>
            <a:pPr indent="0" lvl="0" marL="0" rtl="0" algn="l">
              <a:lnSpc>
                <a:spcPct val="100000"/>
              </a:lnSpc>
              <a:spcBef>
                <a:spcPts val="0"/>
              </a:spcBef>
              <a:spcAft>
                <a:spcPts val="0"/>
              </a:spcAft>
              <a:buSzPct val="110810"/>
              <a:buNone/>
            </a:pPr>
            <a:r>
              <a:t/>
            </a:r>
            <a:endParaRPr>
              <a:latin typeface="Montserrat"/>
              <a:ea typeface="Montserrat"/>
              <a:cs typeface="Montserrat"/>
              <a:sym typeface="Montserrat"/>
            </a:endParaRPr>
          </a:p>
        </p:txBody>
      </p:sp>
      <p:sp>
        <p:nvSpPr>
          <p:cNvPr id="201" name="Google Shape;201;p34"/>
          <p:cNvSpPr txBox="1"/>
          <p:nvPr/>
        </p:nvSpPr>
        <p:spPr>
          <a:xfrm rot="524691">
            <a:off x="5007295" y="4093982"/>
            <a:ext cx="996484" cy="492392"/>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800">
                <a:solidFill>
                  <a:schemeClr val="lt1"/>
                </a:solidFill>
              </a:rPr>
              <a:t>ACCESS </a:t>
            </a:r>
            <a:endParaRPr b="1" sz="800">
              <a:solidFill>
                <a:schemeClr val="lt1"/>
              </a:solidFill>
            </a:endParaRPr>
          </a:p>
          <a:p>
            <a:pPr indent="0" lvl="0" marL="0" rtl="0" algn="l">
              <a:spcBef>
                <a:spcPts val="0"/>
              </a:spcBef>
              <a:spcAft>
                <a:spcPts val="0"/>
              </a:spcAft>
              <a:buNone/>
            </a:pPr>
            <a:r>
              <a:rPr b="1" lang="en" sz="800">
                <a:solidFill>
                  <a:schemeClr val="lt1"/>
                </a:solidFill>
              </a:rPr>
              <a:t>PASS</a:t>
            </a:r>
            <a:endParaRPr b="1" sz="800">
              <a:solidFill>
                <a:schemeClr val="lt1"/>
              </a:solidFill>
            </a:endParaRPr>
          </a:p>
        </p:txBody>
      </p:sp>
      <p:sp>
        <p:nvSpPr>
          <p:cNvPr id="202" name="Google Shape;202;p34"/>
          <p:cNvSpPr txBox="1"/>
          <p:nvPr/>
        </p:nvSpPr>
        <p:spPr>
          <a:xfrm rot="-1926358">
            <a:off x="4348475" y="4061989"/>
            <a:ext cx="996262" cy="492677"/>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800">
                <a:solidFill>
                  <a:schemeClr val="lt1"/>
                </a:solidFill>
              </a:rPr>
              <a:t>ACCESS </a:t>
            </a:r>
            <a:endParaRPr b="1" sz="800">
              <a:solidFill>
                <a:schemeClr val="lt1"/>
              </a:solidFill>
            </a:endParaRPr>
          </a:p>
          <a:p>
            <a:pPr indent="0" lvl="0" marL="0" rtl="0" algn="l">
              <a:spcBef>
                <a:spcPts val="0"/>
              </a:spcBef>
              <a:spcAft>
                <a:spcPts val="0"/>
              </a:spcAft>
              <a:buNone/>
            </a:pPr>
            <a:r>
              <a:rPr b="1" lang="en" sz="800">
                <a:solidFill>
                  <a:schemeClr val="lt1"/>
                </a:solidFill>
              </a:rPr>
              <a:t>PASS</a:t>
            </a:r>
            <a:endParaRPr b="1" sz="800">
              <a:solidFill>
                <a:schemeClr val="lt1"/>
              </a:solidFill>
            </a:endParaRPr>
          </a:p>
        </p:txBody>
      </p:sp>
      <p:sp>
        <p:nvSpPr>
          <p:cNvPr id="203" name="Google Shape;203;p34"/>
          <p:cNvSpPr txBox="1"/>
          <p:nvPr/>
        </p:nvSpPr>
        <p:spPr>
          <a:xfrm rot="-4271319">
            <a:off x="3904850" y="4444855"/>
            <a:ext cx="996424" cy="492381"/>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800">
                <a:solidFill>
                  <a:schemeClr val="lt1"/>
                </a:solidFill>
              </a:rPr>
              <a:t>ACCESS </a:t>
            </a:r>
            <a:endParaRPr b="1" sz="800">
              <a:solidFill>
                <a:schemeClr val="lt1"/>
              </a:solidFill>
            </a:endParaRPr>
          </a:p>
          <a:p>
            <a:pPr indent="0" lvl="0" marL="0" rtl="0" algn="l">
              <a:spcBef>
                <a:spcPts val="0"/>
              </a:spcBef>
              <a:spcAft>
                <a:spcPts val="0"/>
              </a:spcAft>
              <a:buNone/>
            </a:pPr>
            <a:r>
              <a:rPr b="1" lang="en" sz="800">
                <a:solidFill>
                  <a:schemeClr val="lt1"/>
                </a:solidFill>
              </a:rPr>
              <a:t>PASS</a:t>
            </a:r>
            <a:endParaRPr b="1" sz="800">
              <a:solidFill>
                <a:schemeClr val="lt1"/>
              </a:solidFill>
            </a:endParaRPr>
          </a:p>
        </p:txBody>
      </p:sp>
      <p:sp>
        <p:nvSpPr>
          <p:cNvPr id="204" name="Google Shape;204;p34"/>
          <p:cNvSpPr txBox="1"/>
          <p:nvPr/>
        </p:nvSpPr>
        <p:spPr>
          <a:xfrm rot="-823841">
            <a:off x="8357504" y="4108577"/>
            <a:ext cx="995962" cy="1215998"/>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1100">
                <a:solidFill>
                  <a:schemeClr val="lt1"/>
                </a:solidFill>
              </a:rPr>
              <a:t>ALL</a:t>
            </a:r>
            <a:endParaRPr b="1" sz="1100">
              <a:solidFill>
                <a:schemeClr val="lt1"/>
              </a:solidFill>
            </a:endParaRPr>
          </a:p>
          <a:p>
            <a:pPr indent="0" lvl="0" marL="0" rtl="0" algn="l">
              <a:spcBef>
                <a:spcPts val="0"/>
              </a:spcBef>
              <a:spcAft>
                <a:spcPts val="0"/>
              </a:spcAft>
              <a:buNone/>
            </a:pPr>
            <a:r>
              <a:rPr b="1" lang="en" sz="800">
                <a:solidFill>
                  <a:schemeClr val="lt1"/>
                </a:solidFill>
              </a:rPr>
              <a:t>ACCESS </a:t>
            </a:r>
            <a:endParaRPr b="1" sz="800">
              <a:solidFill>
                <a:schemeClr val="lt1"/>
              </a:solidFill>
            </a:endParaRPr>
          </a:p>
          <a:p>
            <a:pPr indent="0" lvl="0" marL="0" rtl="0" algn="l">
              <a:spcBef>
                <a:spcPts val="0"/>
              </a:spcBef>
              <a:spcAft>
                <a:spcPts val="0"/>
              </a:spcAft>
              <a:buNone/>
            </a:pPr>
            <a:r>
              <a:rPr b="1" lang="en" sz="800">
                <a:solidFill>
                  <a:schemeClr val="lt1"/>
                </a:solidFill>
              </a:rPr>
              <a:t>PASS</a:t>
            </a:r>
            <a:endParaRPr b="1" sz="800">
              <a:solidFill>
                <a:schemeClr val="lt1"/>
              </a:solidFill>
            </a:endParaRPr>
          </a:p>
          <a:p>
            <a:pPr indent="0" lvl="0" marL="0" rtl="0" algn="l">
              <a:spcBef>
                <a:spcPts val="0"/>
              </a:spcBef>
              <a:spcAft>
                <a:spcPts val="0"/>
              </a:spcAft>
              <a:buNone/>
            </a:pPr>
            <a:r>
              <a:t/>
            </a:r>
            <a:endParaRPr b="1" sz="700">
              <a:solidFill>
                <a:schemeClr val="lt1"/>
              </a:solidFill>
            </a:endParaRPr>
          </a:p>
          <a:p>
            <a:pPr indent="0" lvl="0" marL="0" rtl="0" algn="l">
              <a:spcBef>
                <a:spcPts val="0"/>
              </a:spcBef>
              <a:spcAft>
                <a:spcPts val="0"/>
              </a:spcAft>
              <a:buNone/>
            </a:pPr>
            <a:r>
              <a:rPr b="1" lang="en" sz="700">
                <a:solidFill>
                  <a:schemeClr val="lt1"/>
                </a:solidFill>
              </a:rPr>
              <a:t>OpenAI </a:t>
            </a:r>
            <a:endParaRPr b="1" sz="700">
              <a:solidFill>
                <a:schemeClr val="lt1"/>
              </a:solidFill>
            </a:endParaRPr>
          </a:p>
          <a:p>
            <a:pPr indent="0" lvl="0" marL="0" rtl="0" algn="l">
              <a:spcBef>
                <a:spcPts val="0"/>
              </a:spcBef>
              <a:spcAft>
                <a:spcPts val="0"/>
              </a:spcAft>
              <a:buNone/>
            </a:pPr>
            <a:r>
              <a:rPr b="1" lang="en" sz="700">
                <a:solidFill>
                  <a:schemeClr val="lt1"/>
                </a:solidFill>
              </a:rPr>
              <a:t>Protocol</a:t>
            </a:r>
            <a:endParaRPr b="1" sz="700">
              <a:solidFill>
                <a:schemeClr val="lt1"/>
              </a:solidFill>
            </a:endParaRPr>
          </a:p>
          <a:p>
            <a:pPr indent="0" lvl="0" marL="0" rtl="0" algn="l">
              <a:spcBef>
                <a:spcPts val="0"/>
              </a:spcBef>
              <a:spcAft>
                <a:spcPts val="0"/>
              </a:spcAft>
              <a:buNone/>
            </a:pPr>
            <a:r>
              <a:rPr b="1" lang="en" sz="700">
                <a:solidFill>
                  <a:schemeClr val="lt1"/>
                </a:solidFill>
              </a:rPr>
              <a:t>Compatible</a:t>
            </a:r>
            <a:endParaRPr b="1" sz="700">
              <a:solidFill>
                <a:schemeClr val="lt1"/>
              </a:solidFill>
            </a:endParaRPr>
          </a:p>
          <a:p>
            <a:pPr indent="0" lvl="0" marL="0" rtl="0" algn="l">
              <a:spcBef>
                <a:spcPts val="0"/>
              </a:spcBef>
              <a:spcAft>
                <a:spcPts val="0"/>
              </a:spcAft>
              <a:buNone/>
            </a:pPr>
            <a:r>
              <a:t/>
            </a:r>
            <a:endParaRPr b="1" sz="800">
              <a:solidFill>
                <a:schemeClr val="lt1"/>
              </a:solidFill>
            </a:endParaRPr>
          </a:p>
        </p:txBody>
      </p:sp>
      <p:sp>
        <p:nvSpPr>
          <p:cNvPr id="205" name="Google Shape;205;p34"/>
          <p:cNvSpPr txBox="1"/>
          <p:nvPr/>
        </p:nvSpPr>
        <p:spPr>
          <a:xfrm rot="388342">
            <a:off x="4996054" y="4395617"/>
            <a:ext cx="689293" cy="474648"/>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800">
                <a:solidFill>
                  <a:srgbClr val="EFEFEF"/>
                </a:solidFill>
              </a:rPr>
              <a:t>AWS Bedrock</a:t>
            </a:r>
            <a:endParaRPr b="1" sz="800">
              <a:solidFill>
                <a:srgbClr val="EFEFEF"/>
              </a:solidFill>
            </a:endParaRPr>
          </a:p>
        </p:txBody>
      </p:sp>
      <p:sp>
        <p:nvSpPr>
          <p:cNvPr id="206" name="Google Shape;206;p34"/>
          <p:cNvSpPr txBox="1"/>
          <p:nvPr/>
        </p:nvSpPr>
        <p:spPr>
          <a:xfrm rot="-2115084">
            <a:off x="4518030" y="4321051"/>
            <a:ext cx="781752" cy="465542"/>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800">
                <a:solidFill>
                  <a:srgbClr val="EFEFEF"/>
                </a:solidFill>
              </a:rPr>
              <a:t>GCP Vertex</a:t>
            </a:r>
            <a:endParaRPr b="1" sz="800">
              <a:solidFill>
                <a:srgbClr val="EFEFEF"/>
              </a:solidFill>
            </a:endParaRPr>
          </a:p>
        </p:txBody>
      </p:sp>
      <p:sp>
        <p:nvSpPr>
          <p:cNvPr id="207" name="Google Shape;207;p34"/>
          <p:cNvSpPr txBox="1"/>
          <p:nvPr/>
        </p:nvSpPr>
        <p:spPr>
          <a:xfrm rot="-4320305">
            <a:off x="4224994" y="4596691"/>
            <a:ext cx="839989" cy="465819"/>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800">
                <a:solidFill>
                  <a:srgbClr val="EFEFEF"/>
                </a:solidFill>
              </a:rPr>
              <a:t>Azure OpenAI</a:t>
            </a:r>
            <a:endParaRPr b="1" sz="800">
              <a:solidFill>
                <a:srgbClr val="EFEFEF"/>
              </a:solidFill>
            </a:endParaRPr>
          </a:p>
        </p:txBody>
      </p:sp>
      <p:sp>
        <p:nvSpPr>
          <p:cNvPr id="208" name="Google Shape;208;p34"/>
          <p:cNvSpPr txBox="1"/>
          <p:nvPr/>
        </p:nvSpPr>
        <p:spPr>
          <a:xfrm>
            <a:off x="1159271" y="4215900"/>
            <a:ext cx="451200" cy="44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idx="1" type="body"/>
          </p:nvPr>
        </p:nvSpPr>
        <p:spPr>
          <a:xfrm>
            <a:off x="415590" y="1536192"/>
            <a:ext cx="10872000" cy="81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1600"/>
              </a:spcAft>
              <a:buSzPts val="1500"/>
              <a:buNone/>
            </a:pPr>
            <a:r>
              <a:rPr lang="en">
                <a:latin typeface="Montserrat"/>
                <a:ea typeface="Montserrat"/>
                <a:cs typeface="Montserrat"/>
                <a:sym typeface="Montserrat"/>
              </a:rPr>
              <a:t>Easily configure and manage credentials across multiple upstream providers, supporting secure, multi-cloud, and hybrid environments.</a:t>
            </a:r>
            <a:endParaRPr>
              <a:latin typeface="Montserrat"/>
              <a:ea typeface="Montserrat"/>
              <a:cs typeface="Montserrat"/>
              <a:sym typeface="Montserrat"/>
            </a:endParaRPr>
          </a:p>
        </p:txBody>
      </p:sp>
      <p:sp>
        <p:nvSpPr>
          <p:cNvPr id="214" name="Google Shape;214;p35"/>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40540"/>
              <a:buFont typeface="Arial"/>
              <a:buNone/>
            </a:pPr>
            <a:r>
              <a:rPr lang="en">
                <a:latin typeface="Montserrat"/>
                <a:ea typeface="Montserrat"/>
                <a:cs typeface="Montserrat"/>
                <a:sym typeface="Montserrat"/>
              </a:rPr>
              <a:t>Client and Upstream Authentication</a:t>
            </a:r>
            <a:endParaRPr>
              <a:latin typeface="Montserrat"/>
              <a:ea typeface="Montserrat"/>
              <a:cs typeface="Montserrat"/>
              <a:sym typeface="Montserrat"/>
            </a:endParaRPr>
          </a:p>
          <a:p>
            <a:pPr indent="0" lvl="0" marL="0" rtl="0" algn="l">
              <a:lnSpc>
                <a:spcPct val="100000"/>
              </a:lnSpc>
              <a:spcBef>
                <a:spcPts val="0"/>
              </a:spcBef>
              <a:spcAft>
                <a:spcPts val="0"/>
              </a:spcAft>
              <a:buSzPct val="110810"/>
              <a:buNone/>
            </a:pPr>
            <a:r>
              <a:t/>
            </a:r>
            <a:endParaRPr>
              <a:latin typeface="Montserrat"/>
              <a:ea typeface="Montserrat"/>
              <a:cs typeface="Montserrat"/>
              <a:sym typeface="Montserrat"/>
            </a:endParaRPr>
          </a:p>
        </p:txBody>
      </p:sp>
      <p:pic>
        <p:nvPicPr>
          <p:cNvPr id="215" name="Google Shape;215;p35"/>
          <p:cNvPicPr preferRelativeResize="0"/>
          <p:nvPr/>
        </p:nvPicPr>
        <p:blipFill>
          <a:blip r:embed="rId3">
            <a:alphaModFix/>
          </a:blip>
          <a:stretch>
            <a:fillRect/>
          </a:stretch>
        </p:blipFill>
        <p:spPr>
          <a:xfrm>
            <a:off x="2489889" y="2489567"/>
            <a:ext cx="7211921" cy="43026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idx="1" type="body"/>
          </p:nvPr>
        </p:nvSpPr>
        <p:spPr>
          <a:xfrm>
            <a:off x="415600" y="1536625"/>
            <a:ext cx="6112800" cy="294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latin typeface="Montserrat"/>
                <a:ea typeface="Montserrat"/>
                <a:cs typeface="Montserrat"/>
                <a:sym typeface="Montserrat"/>
              </a:rPr>
              <a:t>Get involved to contribute &amp; share your use cases </a:t>
            </a:r>
            <a:endParaRPr b="1" sz="1800">
              <a:latin typeface="Montserrat"/>
              <a:ea typeface="Montserrat"/>
              <a:cs typeface="Montserrat"/>
              <a:sym typeface="Montserrat"/>
            </a:endParaRPr>
          </a:p>
          <a:p>
            <a:pPr indent="-431800" lvl="0" marL="609600" rtl="0" algn="l">
              <a:spcBef>
                <a:spcPts val="1600"/>
              </a:spcBef>
              <a:spcAft>
                <a:spcPts val="0"/>
              </a:spcAft>
              <a:buSzPts val="2000"/>
              <a:buFont typeface="Montserrat"/>
              <a:buChar char="●"/>
            </a:pPr>
            <a:r>
              <a:rPr lang="en" sz="2000">
                <a:latin typeface="Montserrat"/>
                <a:ea typeface="Montserrat"/>
                <a:cs typeface="Montserrat"/>
                <a:sym typeface="Montserrat"/>
              </a:rPr>
              <a:t>Join #envoy-ai-gateway on Envoy Slack</a:t>
            </a:r>
            <a:endParaRPr sz="2000">
              <a:latin typeface="Montserrat"/>
              <a:ea typeface="Montserrat"/>
              <a:cs typeface="Montserrat"/>
              <a:sym typeface="Montserrat"/>
            </a:endParaRPr>
          </a:p>
          <a:p>
            <a:pPr indent="-431800" lvl="0" marL="609600" rtl="0" algn="l">
              <a:spcBef>
                <a:spcPts val="0"/>
              </a:spcBef>
              <a:spcAft>
                <a:spcPts val="0"/>
              </a:spcAft>
              <a:buSzPts val="2000"/>
              <a:buFont typeface="Montserrat"/>
              <a:buChar char="●"/>
            </a:pPr>
            <a:r>
              <a:rPr lang="en" sz="2000">
                <a:latin typeface="Montserrat"/>
                <a:ea typeface="Montserrat"/>
                <a:cs typeface="Montserrat"/>
                <a:sym typeface="Montserrat"/>
              </a:rPr>
              <a:t>Raise issues in the </a:t>
            </a:r>
            <a:r>
              <a:rPr b="1" lang="en" sz="2000">
                <a:latin typeface="Montserrat"/>
                <a:ea typeface="Montserrat"/>
                <a:cs typeface="Montserrat"/>
                <a:sym typeface="Montserrat"/>
              </a:rPr>
              <a:t>ai-gateway</a:t>
            </a:r>
            <a:r>
              <a:rPr lang="en" sz="2000">
                <a:latin typeface="Montserrat"/>
                <a:ea typeface="Montserrat"/>
                <a:cs typeface="Montserrat"/>
                <a:sym typeface="Montserrat"/>
              </a:rPr>
              <a:t> repo within the </a:t>
            </a:r>
            <a:r>
              <a:rPr b="1" lang="en" sz="2000">
                <a:latin typeface="Montserrat"/>
                <a:ea typeface="Montserrat"/>
                <a:cs typeface="Montserrat"/>
                <a:sym typeface="Montserrat"/>
              </a:rPr>
              <a:t>Envoy Proxy</a:t>
            </a:r>
            <a:r>
              <a:rPr lang="en" sz="2000">
                <a:latin typeface="Montserrat"/>
                <a:ea typeface="Montserrat"/>
                <a:cs typeface="Montserrat"/>
                <a:sym typeface="Montserrat"/>
              </a:rPr>
              <a:t> GitHub project: </a:t>
            </a:r>
            <a:r>
              <a:rPr lang="en" sz="2000" u="sng">
                <a:solidFill>
                  <a:schemeClr val="hlink"/>
                </a:solidFill>
                <a:latin typeface="Montserrat"/>
                <a:ea typeface="Montserrat"/>
                <a:cs typeface="Montserrat"/>
                <a:sym typeface="Montserrat"/>
                <a:hlinkClick r:id="rId3"/>
              </a:rPr>
              <a:t>https://github.com/envoyproxy/ai-gateway</a:t>
            </a:r>
            <a:endParaRPr sz="2000">
              <a:latin typeface="Montserrat"/>
              <a:ea typeface="Montserrat"/>
              <a:cs typeface="Montserrat"/>
              <a:sym typeface="Montserrat"/>
            </a:endParaRPr>
          </a:p>
          <a:p>
            <a:pPr indent="-431800" lvl="0" marL="609600" rtl="0" algn="l">
              <a:spcBef>
                <a:spcPts val="0"/>
              </a:spcBef>
              <a:spcAft>
                <a:spcPts val="0"/>
              </a:spcAft>
              <a:buSzPts val="2000"/>
              <a:buFont typeface="Montserrat"/>
              <a:buChar char="●"/>
            </a:pPr>
            <a:r>
              <a:rPr lang="en" sz="2000">
                <a:latin typeface="Montserrat"/>
                <a:ea typeface="Montserrat"/>
                <a:cs typeface="Montserrat"/>
                <a:sym typeface="Montserrat"/>
              </a:rPr>
              <a:t>Join Envoy AI Gateway community meetings</a:t>
            </a:r>
            <a:endParaRPr sz="2000">
              <a:latin typeface="Montserrat"/>
              <a:ea typeface="Montserrat"/>
              <a:cs typeface="Montserrat"/>
              <a:sym typeface="Montserrat"/>
            </a:endParaRPr>
          </a:p>
          <a:p>
            <a:pPr indent="-431800" lvl="0" marL="609600" rtl="0" algn="l">
              <a:spcBef>
                <a:spcPts val="0"/>
              </a:spcBef>
              <a:spcAft>
                <a:spcPts val="0"/>
              </a:spcAft>
              <a:buSzPts val="2000"/>
              <a:buFont typeface="Montserrat"/>
              <a:buChar char="●"/>
            </a:pPr>
            <a:r>
              <a:rPr lang="en" sz="2000">
                <a:latin typeface="Montserrat"/>
                <a:ea typeface="Montserrat"/>
                <a:cs typeface="Montserrat"/>
                <a:sym typeface="Montserrat"/>
              </a:rPr>
              <a:t>Follow Envoy!</a:t>
            </a:r>
            <a:endParaRPr sz="2000">
              <a:latin typeface="Montserrat"/>
              <a:ea typeface="Montserrat"/>
              <a:cs typeface="Montserrat"/>
              <a:sym typeface="Montserrat"/>
            </a:endParaRPr>
          </a:p>
        </p:txBody>
      </p:sp>
      <p:sp>
        <p:nvSpPr>
          <p:cNvPr id="221" name="Google Shape;221;p36"/>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SzPct val="40540"/>
              <a:buNone/>
            </a:pPr>
            <a:r>
              <a:rPr lang="en">
                <a:latin typeface="Montserrat"/>
                <a:ea typeface="Montserrat"/>
                <a:cs typeface="Montserrat"/>
                <a:sym typeface="Montserrat"/>
              </a:rPr>
              <a:t>Join the Envoy AI Gateway Community</a:t>
            </a:r>
            <a:endParaRPr>
              <a:latin typeface="Montserrat"/>
              <a:ea typeface="Montserrat"/>
              <a:cs typeface="Montserrat"/>
              <a:sym typeface="Montserrat"/>
            </a:endParaRPr>
          </a:p>
          <a:p>
            <a:pPr indent="0" lvl="0" marL="0" rtl="0" algn="l">
              <a:lnSpc>
                <a:spcPct val="100000"/>
              </a:lnSpc>
              <a:spcBef>
                <a:spcPts val="0"/>
              </a:spcBef>
              <a:spcAft>
                <a:spcPts val="0"/>
              </a:spcAft>
              <a:buSzPct val="110810"/>
              <a:buNone/>
            </a:pPr>
            <a:r>
              <a:t/>
            </a:r>
            <a:endParaRPr>
              <a:latin typeface="Montserrat"/>
              <a:ea typeface="Montserrat"/>
              <a:cs typeface="Montserrat"/>
              <a:sym typeface="Montserrat"/>
            </a:endParaRPr>
          </a:p>
        </p:txBody>
      </p:sp>
      <p:grpSp>
        <p:nvGrpSpPr>
          <p:cNvPr id="222" name="Google Shape;222;p36"/>
          <p:cNvGrpSpPr/>
          <p:nvPr/>
        </p:nvGrpSpPr>
        <p:grpSpPr>
          <a:xfrm>
            <a:off x="1740900" y="4579900"/>
            <a:ext cx="1366726" cy="1856050"/>
            <a:chOff x="3112950" y="4550275"/>
            <a:chExt cx="1366726" cy="1856050"/>
          </a:xfrm>
        </p:grpSpPr>
        <p:pic>
          <p:nvPicPr>
            <p:cNvPr id="223" name="Google Shape;223;p36"/>
            <p:cNvPicPr preferRelativeResize="0"/>
            <p:nvPr/>
          </p:nvPicPr>
          <p:blipFill rotWithShape="1">
            <a:blip r:embed="rId4">
              <a:alphaModFix/>
            </a:blip>
            <a:srcRect b="4892" l="13890" r="8770" t="11194"/>
            <a:stretch/>
          </p:blipFill>
          <p:spPr>
            <a:xfrm>
              <a:off x="3113075" y="4550275"/>
              <a:ext cx="1366601" cy="1346549"/>
            </a:xfrm>
            <a:prstGeom prst="rect">
              <a:avLst/>
            </a:prstGeom>
            <a:noFill/>
            <a:ln>
              <a:noFill/>
            </a:ln>
          </p:spPr>
        </p:pic>
        <p:sp>
          <p:nvSpPr>
            <p:cNvPr id="224" name="Google Shape;224;p36"/>
            <p:cNvSpPr txBox="1"/>
            <p:nvPr/>
          </p:nvSpPr>
          <p:spPr>
            <a:xfrm>
              <a:off x="3112950" y="5975225"/>
              <a:ext cx="136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Montserrat"/>
                  <a:ea typeface="Montserrat"/>
                  <a:cs typeface="Montserrat"/>
                  <a:sym typeface="Montserrat"/>
                </a:rPr>
                <a:t>LinkedIn</a:t>
              </a:r>
              <a:endParaRPr sz="1600">
                <a:solidFill>
                  <a:schemeClr val="dk2"/>
                </a:solidFill>
                <a:latin typeface="Montserrat"/>
                <a:ea typeface="Montserrat"/>
                <a:cs typeface="Montserrat"/>
                <a:sym typeface="Montserrat"/>
              </a:endParaRPr>
            </a:p>
          </p:txBody>
        </p:sp>
      </p:grpSp>
      <p:pic>
        <p:nvPicPr>
          <p:cNvPr id="225" name="Google Shape;225;p36"/>
          <p:cNvPicPr preferRelativeResize="0"/>
          <p:nvPr/>
        </p:nvPicPr>
        <p:blipFill>
          <a:blip r:embed="rId5">
            <a:alphaModFix/>
          </a:blip>
          <a:stretch>
            <a:fillRect/>
          </a:stretch>
        </p:blipFill>
        <p:spPr>
          <a:xfrm>
            <a:off x="6653000" y="1956963"/>
            <a:ext cx="5233901" cy="2944075"/>
          </a:xfrm>
          <a:prstGeom prst="rect">
            <a:avLst/>
          </a:prstGeom>
          <a:noFill/>
          <a:ln>
            <a:noFill/>
          </a:ln>
        </p:spPr>
      </p:pic>
      <p:pic>
        <p:nvPicPr>
          <p:cNvPr id="226" name="Google Shape;226;p36"/>
          <p:cNvPicPr preferRelativeResize="0"/>
          <p:nvPr/>
        </p:nvPicPr>
        <p:blipFill>
          <a:blip r:embed="rId6">
            <a:alphaModFix/>
          </a:blip>
          <a:stretch>
            <a:fillRect/>
          </a:stretch>
        </p:blipFill>
        <p:spPr>
          <a:xfrm>
            <a:off x="3485750" y="4581144"/>
            <a:ext cx="1366600" cy="1346550"/>
          </a:xfrm>
          <a:prstGeom prst="rect">
            <a:avLst/>
          </a:prstGeom>
          <a:noFill/>
          <a:ln>
            <a:noFill/>
          </a:ln>
        </p:spPr>
      </p:pic>
      <p:sp>
        <p:nvSpPr>
          <p:cNvPr id="227" name="Google Shape;227;p36"/>
          <p:cNvSpPr txBox="1"/>
          <p:nvPr/>
        </p:nvSpPr>
        <p:spPr>
          <a:xfrm>
            <a:off x="3485750" y="6004850"/>
            <a:ext cx="136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Montserrat"/>
                <a:ea typeface="Montserrat"/>
                <a:cs typeface="Montserrat"/>
                <a:sym typeface="Montserrat"/>
              </a:rPr>
              <a:t>X</a:t>
            </a:r>
            <a:endParaRPr sz="1600">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ctrTitle"/>
          </p:nvPr>
        </p:nvSpPr>
        <p:spPr>
          <a:xfrm>
            <a:off x="415600" y="2060600"/>
            <a:ext cx="11360400" cy="2736900"/>
          </a:xfrm>
          <a:prstGeom prst="rect">
            <a:avLst/>
          </a:prstGeom>
          <a:noFill/>
          <a:ln>
            <a:noFill/>
          </a:ln>
        </p:spPr>
        <p:txBody>
          <a:bodyPr anchorCtr="0" anchor="ctr" bIns="121900" lIns="121900" spcFirstLastPara="1" rIns="121900" wrap="square" tIns="121900">
            <a:normAutofit fontScale="90000"/>
          </a:bodyPr>
          <a:lstStyle/>
          <a:p>
            <a:pPr indent="0" lvl="0" marL="0" rtl="0" algn="ctr">
              <a:spcBef>
                <a:spcPts val="0"/>
              </a:spcBef>
              <a:spcAft>
                <a:spcPts val="0"/>
              </a:spcAft>
              <a:buSzPts val="1350"/>
              <a:buNone/>
            </a:pPr>
            <a:r>
              <a:rPr lang="en">
                <a:latin typeface="Montserrat"/>
                <a:ea typeface="Montserrat"/>
                <a:cs typeface="Montserrat"/>
                <a:sym typeface="Montserrat"/>
              </a:rPr>
              <a:t> Centralizing &amp; Simplifying Enterprise AI Workflows </a:t>
            </a:r>
            <a:endParaRPr>
              <a:latin typeface="Montserrat"/>
              <a:ea typeface="Montserrat"/>
              <a:cs typeface="Montserrat"/>
              <a:sym typeface="Montserrat"/>
            </a:endParaRPr>
          </a:p>
          <a:p>
            <a:pPr indent="0" lvl="0" marL="0" rtl="0" algn="ctr">
              <a:spcBef>
                <a:spcPts val="0"/>
              </a:spcBef>
              <a:spcAft>
                <a:spcPts val="0"/>
              </a:spcAft>
              <a:buSzPct val="31914"/>
              <a:buNone/>
            </a:pPr>
            <a:r>
              <a:rPr lang="en" sz="4700">
                <a:latin typeface="Montserrat"/>
                <a:ea typeface="Montserrat"/>
                <a:cs typeface="Montserrat"/>
                <a:sym typeface="Montserrat"/>
              </a:rPr>
              <a:t>with Envoy AI Gateway</a:t>
            </a:r>
            <a:endParaRPr sz="47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idx="1" type="body"/>
          </p:nvPr>
        </p:nvSpPr>
        <p:spPr>
          <a:xfrm>
            <a:off x="411475" y="1536200"/>
            <a:ext cx="10701000" cy="42432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595959"/>
              </a:buClr>
              <a:buSzPts val="2400"/>
              <a:buFont typeface="Montserrat"/>
              <a:buChar char="●"/>
            </a:pPr>
            <a:r>
              <a:rPr b="1" lang="en">
                <a:solidFill>
                  <a:srgbClr val="595959"/>
                </a:solidFill>
                <a:latin typeface="Montserrat"/>
                <a:ea typeface="Montserrat"/>
                <a:cs typeface="Montserrat"/>
                <a:sym typeface="Montserrat"/>
              </a:rPr>
              <a:t>Shifting Requirements</a:t>
            </a:r>
            <a:r>
              <a:rPr lang="en">
                <a:solidFill>
                  <a:srgbClr val="595959"/>
                </a:solidFill>
                <a:latin typeface="Montserrat"/>
                <a:ea typeface="Montserrat"/>
                <a:cs typeface="Montserrat"/>
                <a:sym typeface="Montserrat"/>
              </a:rPr>
              <a:t>: The Gen AI era demands new capabilities from AI platforms beyond basic model deployment.</a:t>
            </a:r>
            <a:endParaRPr>
              <a:solidFill>
                <a:srgbClr val="595959"/>
              </a:solidFill>
              <a:latin typeface="Montserrat"/>
              <a:ea typeface="Montserrat"/>
              <a:cs typeface="Montserrat"/>
              <a:sym typeface="Montserrat"/>
            </a:endParaRPr>
          </a:p>
          <a:p>
            <a:pPr indent="-381000" lvl="0" marL="457200" rtl="0" algn="l">
              <a:spcBef>
                <a:spcPts val="0"/>
              </a:spcBef>
              <a:spcAft>
                <a:spcPts val="0"/>
              </a:spcAft>
              <a:buClr>
                <a:srgbClr val="595959"/>
              </a:buClr>
              <a:buSzPts val="2400"/>
              <a:buFont typeface="Montserrat"/>
              <a:buChar char="●"/>
            </a:pPr>
            <a:r>
              <a:rPr b="1" lang="en">
                <a:solidFill>
                  <a:srgbClr val="595959"/>
                </a:solidFill>
                <a:latin typeface="Montserrat"/>
                <a:ea typeface="Montserrat"/>
                <a:cs typeface="Montserrat"/>
                <a:sym typeface="Montserrat"/>
              </a:rPr>
              <a:t>Centralized Access</a:t>
            </a:r>
            <a:r>
              <a:rPr lang="en">
                <a:solidFill>
                  <a:srgbClr val="595959"/>
                </a:solidFill>
                <a:latin typeface="Montserrat"/>
                <a:ea typeface="Montserrat"/>
                <a:cs typeface="Montserrat"/>
                <a:sym typeface="Montserrat"/>
              </a:rPr>
              <a:t>: The Envoy AI Gateway offers a standardized, controlled, and auditable way to access self-trained, open source</a:t>
            </a:r>
            <a:r>
              <a:rPr lang="en">
                <a:solidFill>
                  <a:srgbClr val="595959"/>
                </a:solidFill>
                <a:latin typeface="Montserrat"/>
                <a:ea typeface="Montserrat"/>
                <a:cs typeface="Montserrat"/>
                <a:sym typeface="Montserrat"/>
              </a:rPr>
              <a:t>,</a:t>
            </a:r>
            <a:r>
              <a:rPr lang="en">
                <a:solidFill>
                  <a:srgbClr val="595959"/>
                </a:solidFill>
                <a:latin typeface="Montserrat"/>
                <a:ea typeface="Montserrat"/>
                <a:cs typeface="Montserrat"/>
                <a:sym typeface="Montserrat"/>
              </a:rPr>
              <a:t> </a:t>
            </a:r>
            <a:r>
              <a:rPr lang="en">
                <a:solidFill>
                  <a:srgbClr val="595959"/>
                </a:solidFill>
                <a:latin typeface="Montserrat"/>
                <a:ea typeface="Montserrat"/>
                <a:cs typeface="Montserrat"/>
                <a:sym typeface="Montserrat"/>
              </a:rPr>
              <a:t>and </a:t>
            </a:r>
            <a:r>
              <a:rPr lang="en">
                <a:solidFill>
                  <a:srgbClr val="595959"/>
                </a:solidFill>
                <a:latin typeface="Montserrat"/>
                <a:ea typeface="Montserrat"/>
                <a:cs typeface="Montserrat"/>
                <a:sym typeface="Montserrat"/>
              </a:rPr>
              <a:t>commercial models.</a:t>
            </a:r>
            <a:endParaRPr>
              <a:solidFill>
                <a:srgbClr val="595959"/>
              </a:solidFill>
              <a:latin typeface="Montserrat"/>
              <a:ea typeface="Montserrat"/>
              <a:cs typeface="Montserrat"/>
              <a:sym typeface="Montserrat"/>
            </a:endParaRPr>
          </a:p>
          <a:p>
            <a:pPr indent="-381000" lvl="0" marL="457200" rtl="0" algn="l">
              <a:spcBef>
                <a:spcPts val="0"/>
              </a:spcBef>
              <a:spcAft>
                <a:spcPts val="0"/>
              </a:spcAft>
              <a:buClr>
                <a:srgbClr val="595959"/>
              </a:buClr>
              <a:buSzPts val="2400"/>
              <a:buFont typeface="Montserrat"/>
              <a:buChar char="●"/>
            </a:pPr>
            <a:r>
              <a:rPr b="1" lang="en">
                <a:solidFill>
                  <a:srgbClr val="595959"/>
                </a:solidFill>
                <a:latin typeface="Montserrat"/>
                <a:ea typeface="Montserrat"/>
                <a:cs typeface="Montserrat"/>
                <a:sym typeface="Montserrat"/>
              </a:rPr>
              <a:t>Managed Credentials</a:t>
            </a:r>
            <a:r>
              <a:rPr lang="en">
                <a:solidFill>
                  <a:srgbClr val="595959"/>
                </a:solidFill>
                <a:latin typeface="Montserrat"/>
                <a:ea typeface="Montserrat"/>
                <a:cs typeface="Montserrat"/>
                <a:sym typeface="Montserrat"/>
              </a:rPr>
              <a:t>: Supports various methods to authenticate and manage requests to a wide range of AI models.</a:t>
            </a:r>
            <a:endParaRPr>
              <a:solidFill>
                <a:srgbClr val="595959"/>
              </a:solidFill>
              <a:latin typeface="Montserrat"/>
              <a:ea typeface="Montserrat"/>
              <a:cs typeface="Montserrat"/>
              <a:sym typeface="Montserrat"/>
            </a:endParaRPr>
          </a:p>
          <a:p>
            <a:pPr indent="-381000" lvl="0" marL="457200" rtl="0" algn="l">
              <a:spcBef>
                <a:spcPts val="0"/>
              </a:spcBef>
              <a:spcAft>
                <a:spcPts val="0"/>
              </a:spcAft>
              <a:buClr>
                <a:srgbClr val="595959"/>
              </a:buClr>
              <a:buSzPts val="2400"/>
              <a:buFont typeface="Montserrat"/>
              <a:buChar char="●"/>
            </a:pPr>
            <a:r>
              <a:rPr b="1" lang="en">
                <a:solidFill>
                  <a:srgbClr val="595959"/>
                </a:solidFill>
                <a:latin typeface="Montserrat"/>
                <a:ea typeface="Montserrat"/>
                <a:cs typeface="Montserrat"/>
                <a:sym typeface="Montserrat"/>
              </a:rPr>
              <a:t>Cost Monitoring and Tuning:</a:t>
            </a:r>
            <a:r>
              <a:rPr lang="en">
                <a:solidFill>
                  <a:srgbClr val="595959"/>
                </a:solidFill>
                <a:latin typeface="Montserrat"/>
                <a:ea typeface="Montserrat"/>
                <a:cs typeface="Montserrat"/>
                <a:sym typeface="Montserrat"/>
              </a:rPr>
              <a:t> Provides integrated observability along with cost controls (e.g., token-based limits) to optimize expenses and mitigate risks.</a:t>
            </a:r>
            <a:endParaRPr>
              <a:solidFill>
                <a:srgbClr val="595959"/>
              </a:solidFill>
              <a:latin typeface="Montserrat"/>
              <a:ea typeface="Montserrat"/>
              <a:cs typeface="Montserrat"/>
              <a:sym typeface="Montserrat"/>
            </a:endParaRPr>
          </a:p>
        </p:txBody>
      </p:sp>
      <p:sp>
        <p:nvSpPr>
          <p:cNvPr id="117" name="Google Shape;117;p24"/>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40540"/>
              <a:buFont typeface="Arial"/>
              <a:buNone/>
            </a:pPr>
            <a:r>
              <a:rPr lang="en">
                <a:latin typeface="Montserrat"/>
                <a:ea typeface="Montserrat"/>
                <a:cs typeface="Montserrat"/>
                <a:sym typeface="Montserrat"/>
              </a:rPr>
              <a:t>Addressing the Evolving Needs of AI Platforms</a:t>
            </a:r>
            <a:endParaRPr>
              <a:latin typeface="Montserrat"/>
              <a:ea typeface="Montserrat"/>
              <a:cs typeface="Montserrat"/>
              <a:sym typeface="Montserrat"/>
            </a:endParaRPr>
          </a:p>
          <a:p>
            <a:pPr indent="0" lvl="0" marL="0" rtl="0" algn="l">
              <a:spcBef>
                <a:spcPts val="0"/>
              </a:spcBef>
              <a:spcAft>
                <a:spcPts val="0"/>
              </a:spcAft>
              <a:buClr>
                <a:schemeClr val="dk1"/>
              </a:buClr>
              <a:buSzPct val="40540"/>
              <a:buFont typeface="Arial"/>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ct val="110810"/>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3">
            <a:alphaModFix/>
          </a:blip>
          <a:srcRect b="22342" l="0" r="14624" t="0"/>
          <a:stretch/>
        </p:blipFill>
        <p:spPr>
          <a:xfrm>
            <a:off x="8010109" y="1892233"/>
            <a:ext cx="4214469" cy="5029202"/>
          </a:xfrm>
          <a:prstGeom prst="rect">
            <a:avLst/>
          </a:prstGeom>
          <a:noFill/>
          <a:ln>
            <a:noFill/>
          </a:ln>
        </p:spPr>
      </p:pic>
      <p:sp>
        <p:nvSpPr>
          <p:cNvPr id="123" name="Google Shape;123;p25"/>
          <p:cNvSpPr txBox="1"/>
          <p:nvPr>
            <p:ph idx="1" type="body"/>
          </p:nvPr>
        </p:nvSpPr>
        <p:spPr>
          <a:xfrm>
            <a:off x="415590" y="1536192"/>
            <a:ext cx="8229600" cy="32997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First CNCF Open Source AI Gateway</a:t>
            </a:r>
            <a:r>
              <a:rPr b="1" lang="en">
                <a:latin typeface="Montserrat"/>
                <a:ea typeface="Montserrat"/>
                <a:cs typeface="Montserrat"/>
                <a:sym typeface="Montserrat"/>
              </a:rPr>
              <a:t> </a:t>
            </a:r>
            <a:r>
              <a:rPr b="1" lang="en">
                <a:latin typeface="Montserrat"/>
                <a:ea typeface="Montserrat"/>
                <a:cs typeface="Montserrat"/>
                <a:sym typeface="Montserrat"/>
              </a:rPr>
              <a:t>Project</a:t>
            </a:r>
            <a:r>
              <a:rPr b="1" lang="en">
                <a:latin typeface="Montserrat"/>
                <a:ea typeface="Montserrat"/>
                <a:cs typeface="Montserrat"/>
                <a:sym typeface="Montserrat"/>
              </a:rPr>
              <a:t>:</a:t>
            </a:r>
            <a:r>
              <a:rPr lang="en">
                <a:latin typeface="Montserrat"/>
                <a:ea typeface="Montserrat"/>
                <a:cs typeface="Montserrat"/>
                <a:sym typeface="Montserrat"/>
              </a:rPr>
              <a:t> Backed by CNCF to democratize AI infrastructure for organizations of all sizes.</a:t>
            </a:r>
            <a:endParaRPr>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Collaborative Innovation:</a:t>
            </a:r>
            <a:r>
              <a:rPr lang="en">
                <a:latin typeface="Montserrat"/>
                <a:ea typeface="Montserrat"/>
                <a:cs typeface="Montserrat"/>
                <a:sym typeface="Montserrat"/>
              </a:rPr>
              <a:t> Jointly developed by engineers from Bloomberg and Tetrate, bringing together </a:t>
            </a:r>
            <a:r>
              <a:rPr lang="en">
                <a:latin typeface="Montserrat"/>
                <a:ea typeface="Montserrat"/>
                <a:cs typeface="Montserrat"/>
                <a:sym typeface="Montserrat"/>
              </a:rPr>
              <a:t>diverse expertise</a:t>
            </a:r>
            <a:r>
              <a:rPr lang="en">
                <a:latin typeface="Montserrat"/>
                <a:ea typeface="Montserrat"/>
                <a:cs typeface="Montserrat"/>
                <a:sym typeface="Montserrat"/>
              </a:rPr>
              <a:t>.</a:t>
            </a:r>
            <a:endParaRPr>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Built on Envoy Gateway:</a:t>
            </a:r>
            <a:r>
              <a:rPr lang="en">
                <a:latin typeface="Montserrat"/>
                <a:ea typeface="Montserrat"/>
                <a:cs typeface="Montserrat"/>
                <a:sym typeface="Montserrat"/>
              </a:rPr>
              <a:t> Leverages Envoy’s robust, scalable foundation, optimized for modern AI workloads.</a:t>
            </a:r>
            <a:endParaRPr>
              <a:latin typeface="Montserrat"/>
              <a:ea typeface="Montserrat"/>
              <a:cs typeface="Montserrat"/>
              <a:sym typeface="Montserrat"/>
            </a:endParaRPr>
          </a:p>
        </p:txBody>
      </p:sp>
      <p:sp>
        <p:nvSpPr>
          <p:cNvPr id="124" name="Google Shape;124;p25"/>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0810"/>
              <a:buNone/>
            </a:pPr>
            <a:r>
              <a:rPr lang="en">
                <a:latin typeface="Montserrat"/>
                <a:ea typeface="Montserrat"/>
                <a:cs typeface="Montserrat"/>
                <a:sym typeface="Montserrat"/>
              </a:rPr>
              <a:t>Introducing the Envoy AI </a:t>
            </a:r>
            <a:r>
              <a:rPr lang="en">
                <a:latin typeface="Montserrat"/>
                <a:ea typeface="Montserrat"/>
                <a:cs typeface="Montserrat"/>
                <a:sym typeface="Montserrat"/>
              </a:rPr>
              <a:t>Gateway</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rotWithShape="1">
          <a:blip r:embed="rId3">
            <a:alphaModFix/>
          </a:blip>
          <a:srcRect b="13375" l="0" r="0" t="10195"/>
          <a:stretch/>
        </p:blipFill>
        <p:spPr>
          <a:xfrm>
            <a:off x="6967950" y="1520675"/>
            <a:ext cx="5223750" cy="5241226"/>
          </a:xfrm>
          <a:prstGeom prst="rect">
            <a:avLst/>
          </a:prstGeom>
          <a:noFill/>
          <a:ln>
            <a:noFill/>
          </a:ln>
        </p:spPr>
      </p:pic>
      <p:sp>
        <p:nvSpPr>
          <p:cNvPr id="130" name="Google Shape;130;p26"/>
          <p:cNvSpPr txBox="1"/>
          <p:nvPr>
            <p:ph type="title"/>
          </p:nvPr>
        </p:nvSpPr>
        <p:spPr>
          <a:xfrm>
            <a:off x="287660" y="2603267"/>
            <a:ext cx="7831800" cy="1266900"/>
          </a:xfrm>
          <a:prstGeom prst="rect">
            <a:avLst/>
          </a:prstGeom>
          <a:noFill/>
          <a:ln>
            <a:noFill/>
          </a:ln>
        </p:spPr>
        <p:txBody>
          <a:bodyPr anchorCtr="0" anchor="ctr" bIns="121900" lIns="121900" spcFirstLastPara="1" rIns="121900" wrap="square" tIns="121900">
            <a:normAutofit fontScale="90000"/>
          </a:bodyPr>
          <a:lstStyle/>
          <a:p>
            <a:pPr indent="0" lvl="0" marL="0" rtl="0" algn="ctr">
              <a:spcBef>
                <a:spcPts val="0"/>
              </a:spcBef>
              <a:spcAft>
                <a:spcPts val="0"/>
              </a:spcAft>
              <a:buSzPct val="31250"/>
              <a:buNone/>
            </a:pPr>
            <a:r>
              <a:rPr lang="en">
                <a:solidFill>
                  <a:schemeClr val="lt1"/>
                </a:solidFill>
                <a:highlight>
                  <a:schemeClr val="dk1"/>
                </a:highlight>
                <a:latin typeface="Montserrat"/>
                <a:ea typeface="Montserrat"/>
                <a:cs typeface="Montserrat"/>
                <a:sym typeface="Montserrat"/>
              </a:rPr>
              <a:t>Envoy AI Gateway: Bridging </a:t>
            </a:r>
            <a:endParaRPr>
              <a:solidFill>
                <a:schemeClr val="lt1"/>
              </a:solidFill>
              <a:highlight>
                <a:schemeClr val="dk1"/>
              </a:highlight>
              <a:latin typeface="Montserrat"/>
              <a:ea typeface="Montserrat"/>
              <a:cs typeface="Montserrat"/>
              <a:sym typeface="Montserrat"/>
            </a:endParaRPr>
          </a:p>
        </p:txBody>
      </p:sp>
      <p:sp>
        <p:nvSpPr>
          <p:cNvPr id="131" name="Google Shape;131;p26"/>
          <p:cNvSpPr txBox="1"/>
          <p:nvPr/>
        </p:nvSpPr>
        <p:spPr>
          <a:xfrm>
            <a:off x="5955820" y="4419467"/>
            <a:ext cx="5308800" cy="97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4500">
                <a:solidFill>
                  <a:schemeClr val="lt1"/>
                </a:solidFill>
                <a:highlight>
                  <a:schemeClr val="dk1"/>
                </a:highlight>
                <a:latin typeface="Montserrat"/>
                <a:ea typeface="Montserrat"/>
                <a:cs typeface="Montserrat"/>
                <a:sym typeface="Montserrat"/>
              </a:rPr>
              <a:t>infrastructure</a:t>
            </a:r>
            <a:endParaRPr sz="4500">
              <a:solidFill>
                <a:schemeClr val="lt1"/>
              </a:solidFill>
              <a:highlight>
                <a:schemeClr val="dk1"/>
              </a:highlight>
              <a:latin typeface="Montserrat"/>
              <a:ea typeface="Montserrat"/>
              <a:cs typeface="Montserrat"/>
              <a:sym typeface="Montserrat"/>
            </a:endParaRPr>
          </a:p>
        </p:txBody>
      </p:sp>
      <p:sp>
        <p:nvSpPr>
          <p:cNvPr id="132" name="Google Shape;132;p26"/>
          <p:cNvSpPr txBox="1"/>
          <p:nvPr/>
        </p:nvSpPr>
        <p:spPr>
          <a:xfrm>
            <a:off x="9029544" y="5164667"/>
            <a:ext cx="3999900" cy="939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4500">
                <a:solidFill>
                  <a:schemeClr val="lt1"/>
                </a:solidFill>
                <a:highlight>
                  <a:schemeClr val="dk1"/>
                </a:highlight>
                <a:latin typeface="Montserrat"/>
                <a:ea typeface="Montserrat"/>
                <a:cs typeface="Montserrat"/>
                <a:sym typeface="Montserrat"/>
              </a:rPr>
              <a:t>innovation</a:t>
            </a:r>
            <a:endParaRPr sz="4500">
              <a:latin typeface="Montserrat"/>
              <a:ea typeface="Montserrat"/>
              <a:cs typeface="Montserrat"/>
              <a:sym typeface="Montserrat"/>
            </a:endParaRPr>
          </a:p>
        </p:txBody>
      </p:sp>
      <p:sp>
        <p:nvSpPr>
          <p:cNvPr id="133" name="Google Shape;133;p26"/>
          <p:cNvSpPr txBox="1"/>
          <p:nvPr/>
        </p:nvSpPr>
        <p:spPr>
          <a:xfrm>
            <a:off x="7612046" y="5164667"/>
            <a:ext cx="1438500" cy="939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4500">
                <a:solidFill>
                  <a:schemeClr val="lt1"/>
                </a:solidFill>
                <a:highlight>
                  <a:schemeClr val="dk1"/>
                </a:highlight>
                <a:latin typeface="Montserrat"/>
                <a:ea typeface="Montserrat"/>
                <a:cs typeface="Montserrat"/>
                <a:sym typeface="Montserrat"/>
              </a:rPr>
              <a:t>and</a:t>
            </a:r>
            <a:endParaRPr sz="1900">
              <a:latin typeface="Montserrat"/>
              <a:ea typeface="Montserrat"/>
              <a:cs typeface="Montserrat"/>
              <a:sym typeface="Montserrat"/>
            </a:endParaRPr>
          </a:p>
        </p:txBody>
      </p:sp>
      <p:sp>
        <p:nvSpPr>
          <p:cNvPr id="134" name="Google Shape;134;p26"/>
          <p:cNvSpPr txBox="1"/>
          <p:nvPr/>
        </p:nvSpPr>
        <p:spPr>
          <a:xfrm flipH="1" rot="-598323">
            <a:off x="9126590" y="2572886"/>
            <a:ext cx="55438" cy="219283"/>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121430" y="39600"/>
            <a:ext cx="11043600" cy="763500"/>
          </a:xfrm>
          <a:prstGeom prst="rect">
            <a:avLst/>
          </a:prstGeom>
          <a:noFill/>
          <a:ln>
            <a:noFill/>
          </a:ln>
        </p:spPr>
        <p:txBody>
          <a:bodyPr anchorCtr="0" anchor="t" bIns="121900" lIns="0" spcFirstLastPara="1" rIns="0" wrap="square" tIns="121900">
            <a:normAutofit fontScale="90000"/>
          </a:bodyPr>
          <a:lstStyle/>
          <a:p>
            <a:pPr indent="0" lvl="0" marL="0" rtl="0" algn="l">
              <a:lnSpc>
                <a:spcPct val="100000"/>
              </a:lnSpc>
              <a:spcBef>
                <a:spcPts val="0"/>
              </a:spcBef>
              <a:spcAft>
                <a:spcPts val="0"/>
              </a:spcAft>
              <a:buSzPct val="110810"/>
              <a:buNone/>
            </a:pPr>
            <a:r>
              <a:rPr lang="en">
                <a:latin typeface="Montserrat"/>
                <a:ea typeface="Montserrat"/>
                <a:cs typeface="Montserrat"/>
                <a:sym typeface="Montserrat"/>
              </a:rPr>
              <a:t>Envoy AI Gateway in AI Architecture Landscape</a:t>
            </a:r>
            <a:endParaRPr>
              <a:latin typeface="Montserrat"/>
              <a:ea typeface="Montserrat"/>
              <a:cs typeface="Montserrat"/>
              <a:sym typeface="Montserrat"/>
            </a:endParaRPr>
          </a:p>
        </p:txBody>
      </p:sp>
      <p:pic>
        <p:nvPicPr>
          <p:cNvPr id="140" name="Google Shape;140;p27"/>
          <p:cNvPicPr preferRelativeResize="0"/>
          <p:nvPr/>
        </p:nvPicPr>
        <p:blipFill>
          <a:blip r:embed="rId3">
            <a:alphaModFix/>
          </a:blip>
          <a:stretch>
            <a:fillRect/>
          </a:stretch>
        </p:blipFill>
        <p:spPr>
          <a:xfrm>
            <a:off x="2139814" y="996300"/>
            <a:ext cx="8406712" cy="5648260"/>
          </a:xfrm>
          <a:prstGeom prst="rect">
            <a:avLst/>
          </a:prstGeom>
          <a:noFill/>
          <a:ln>
            <a:noFill/>
          </a:ln>
        </p:spPr>
      </p:pic>
      <p:pic>
        <p:nvPicPr>
          <p:cNvPr id="141" name="Google Shape;141;p27"/>
          <p:cNvPicPr preferRelativeResize="0"/>
          <p:nvPr/>
        </p:nvPicPr>
        <p:blipFill>
          <a:blip r:embed="rId4">
            <a:alphaModFix/>
          </a:blip>
          <a:stretch>
            <a:fillRect/>
          </a:stretch>
        </p:blipFill>
        <p:spPr>
          <a:xfrm>
            <a:off x="2466122" y="5247800"/>
            <a:ext cx="346314" cy="336558"/>
          </a:xfrm>
          <a:prstGeom prst="rect">
            <a:avLst/>
          </a:prstGeom>
          <a:noFill/>
          <a:ln>
            <a:noFill/>
          </a:ln>
        </p:spPr>
      </p:pic>
      <p:pic>
        <p:nvPicPr>
          <p:cNvPr id="142" name="Google Shape;142;p27"/>
          <p:cNvPicPr preferRelativeResize="0"/>
          <p:nvPr/>
        </p:nvPicPr>
        <p:blipFill rotWithShape="1">
          <a:blip r:embed="rId5">
            <a:alphaModFix/>
          </a:blip>
          <a:srcRect b="0" l="0" r="0" t="0"/>
          <a:stretch/>
        </p:blipFill>
        <p:spPr>
          <a:xfrm>
            <a:off x="3927957" y="2799483"/>
            <a:ext cx="609587" cy="197344"/>
          </a:xfrm>
          <a:prstGeom prst="rect">
            <a:avLst/>
          </a:prstGeom>
          <a:noFill/>
          <a:ln>
            <a:noFill/>
          </a:ln>
        </p:spPr>
      </p:pic>
      <p:pic>
        <p:nvPicPr>
          <p:cNvPr id="143" name="Google Shape;143;p27"/>
          <p:cNvPicPr preferRelativeResize="0"/>
          <p:nvPr/>
        </p:nvPicPr>
        <p:blipFill>
          <a:blip r:embed="rId6">
            <a:alphaModFix/>
          </a:blip>
          <a:stretch>
            <a:fillRect/>
          </a:stretch>
        </p:blipFill>
        <p:spPr>
          <a:xfrm>
            <a:off x="8037004" y="2476359"/>
            <a:ext cx="975674" cy="236527"/>
          </a:xfrm>
          <a:prstGeom prst="rect">
            <a:avLst/>
          </a:prstGeom>
          <a:noFill/>
          <a:ln>
            <a:noFill/>
          </a:ln>
        </p:spPr>
      </p:pic>
      <p:pic>
        <p:nvPicPr>
          <p:cNvPr id="144" name="Google Shape;144;p27"/>
          <p:cNvPicPr preferRelativeResize="0"/>
          <p:nvPr/>
        </p:nvPicPr>
        <p:blipFill>
          <a:blip r:embed="rId6">
            <a:alphaModFix/>
          </a:blip>
          <a:stretch>
            <a:fillRect/>
          </a:stretch>
        </p:blipFill>
        <p:spPr>
          <a:xfrm>
            <a:off x="4006970" y="5105325"/>
            <a:ext cx="975674" cy="236527"/>
          </a:xfrm>
          <a:prstGeom prst="rect">
            <a:avLst/>
          </a:prstGeom>
          <a:noFill/>
          <a:ln>
            <a:noFill/>
          </a:ln>
        </p:spPr>
      </p:pic>
      <p:pic>
        <p:nvPicPr>
          <p:cNvPr id="145" name="Google Shape;145;p27"/>
          <p:cNvPicPr preferRelativeResize="0"/>
          <p:nvPr/>
        </p:nvPicPr>
        <p:blipFill>
          <a:blip r:embed="rId7">
            <a:alphaModFix/>
          </a:blip>
          <a:stretch>
            <a:fillRect/>
          </a:stretch>
        </p:blipFill>
        <p:spPr>
          <a:xfrm>
            <a:off x="7991047" y="2779899"/>
            <a:ext cx="713370" cy="2365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idx="1" type="body"/>
          </p:nvPr>
        </p:nvSpPr>
        <p:spPr>
          <a:xfrm>
            <a:off x="415590" y="1536192"/>
            <a:ext cx="11360400" cy="45552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Built on Envoy’s Extensible Foundation:</a:t>
            </a:r>
            <a:r>
              <a:rPr lang="en">
                <a:latin typeface="Montserrat"/>
                <a:ea typeface="Montserrat"/>
                <a:cs typeface="Montserrat"/>
                <a:sym typeface="Montserrat"/>
              </a:rPr>
              <a:t> The Envoy AI Gateway utilizes Envoy’s modular design to seamlessly integrate with </a:t>
            </a:r>
            <a:r>
              <a:rPr lang="en">
                <a:latin typeface="Montserrat"/>
                <a:ea typeface="Montserrat"/>
                <a:cs typeface="Montserrat"/>
                <a:sym typeface="Montserrat"/>
              </a:rPr>
              <a:t>AI plugins.</a:t>
            </a:r>
            <a:endParaRPr>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Advanced Traffic Management:</a:t>
            </a:r>
            <a:r>
              <a:rPr lang="en">
                <a:latin typeface="Montserrat"/>
                <a:ea typeface="Montserrat"/>
                <a:cs typeface="Montserrat"/>
                <a:sym typeface="Montserrat"/>
              </a:rPr>
              <a:t> Enables intelligent traffic routing between on-premise and cloud environments for optimized performance.</a:t>
            </a:r>
            <a:endParaRPr>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Robust Fallback Mechanisms:</a:t>
            </a:r>
            <a:r>
              <a:rPr lang="en">
                <a:latin typeface="Montserrat"/>
                <a:ea typeface="Montserrat"/>
                <a:cs typeface="Montserrat"/>
                <a:sym typeface="Montserrat"/>
              </a:rPr>
              <a:t> Ensures reliability with automated fallback logic, maintaining service continuity across varied deployments.</a:t>
            </a:r>
            <a:endParaRPr>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a:latin typeface="Montserrat"/>
                <a:ea typeface="Montserrat"/>
                <a:cs typeface="Montserrat"/>
                <a:sym typeface="Montserrat"/>
              </a:rPr>
              <a:t>Dynamic Provisioning and Configuration:</a:t>
            </a:r>
            <a:r>
              <a:rPr lang="en">
                <a:latin typeface="Montserrat"/>
                <a:ea typeface="Montserrat"/>
                <a:cs typeface="Montserrat"/>
                <a:sym typeface="Montserrat"/>
              </a:rPr>
              <a:t> </a:t>
            </a:r>
            <a:r>
              <a:rPr lang="en">
                <a:latin typeface="Montserrat"/>
                <a:ea typeface="Montserrat"/>
                <a:cs typeface="Montserrat"/>
                <a:sym typeface="Montserrat"/>
              </a:rPr>
              <a:t>Enables automated provisioning and configuration of managed Envoy proxies, allowing for real-time adjustments to optimize performance in order to meet changing workload demands.</a:t>
            </a:r>
            <a:endParaRPr>
              <a:latin typeface="Montserrat"/>
              <a:ea typeface="Montserrat"/>
              <a:cs typeface="Montserrat"/>
              <a:sym typeface="Montserrat"/>
            </a:endParaRPr>
          </a:p>
        </p:txBody>
      </p:sp>
      <p:sp>
        <p:nvSpPr>
          <p:cNvPr id="151" name="Google Shape;151;p28"/>
          <p:cNvSpPr txBox="1"/>
          <p:nvPr>
            <p:ph type="title"/>
          </p:nvPr>
        </p:nvSpPr>
        <p:spPr>
          <a:xfrm>
            <a:off x="121430" y="39600"/>
            <a:ext cx="102540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0810"/>
              <a:buNone/>
            </a:pPr>
            <a:r>
              <a:rPr lang="en">
                <a:latin typeface="Montserrat"/>
                <a:ea typeface="Montserrat"/>
                <a:cs typeface="Montserrat"/>
                <a:sym typeface="Montserrat"/>
              </a:rPr>
              <a:t>Extending </a:t>
            </a:r>
            <a:r>
              <a:rPr lang="en">
                <a:latin typeface="Montserrat"/>
                <a:ea typeface="Montserrat"/>
                <a:cs typeface="Montserrat"/>
                <a:sym typeface="Montserrat"/>
              </a:rPr>
              <a:t>Envoy</a:t>
            </a:r>
            <a:r>
              <a:rPr lang="en">
                <a:latin typeface="Montserrat"/>
                <a:ea typeface="Montserrat"/>
                <a:cs typeface="Montserrat"/>
                <a:sym typeface="Montserrat"/>
              </a:rPr>
              <a:t> Gateway</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121430" y="39600"/>
            <a:ext cx="102540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110810"/>
              <a:buFont typeface="Arial"/>
              <a:buNone/>
            </a:pPr>
            <a:r>
              <a:rPr lang="en">
                <a:latin typeface="Montserrat"/>
                <a:ea typeface="Montserrat"/>
                <a:cs typeface="Montserrat"/>
                <a:sym typeface="Montserrat"/>
              </a:rPr>
              <a:t>Extending Envoy for AI Gateway</a:t>
            </a:r>
            <a:endParaRPr>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57" name="Google Shape;157;p29"/>
          <p:cNvPicPr preferRelativeResize="0"/>
          <p:nvPr/>
        </p:nvPicPr>
        <p:blipFill>
          <a:blip r:embed="rId3">
            <a:alphaModFix/>
          </a:blip>
          <a:stretch>
            <a:fillRect/>
          </a:stretch>
        </p:blipFill>
        <p:spPr>
          <a:xfrm>
            <a:off x="2837361" y="1006400"/>
            <a:ext cx="6516977" cy="5648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121430" y="39600"/>
            <a:ext cx="102540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110810"/>
              <a:buFont typeface="Arial"/>
              <a:buNone/>
            </a:pPr>
            <a:r>
              <a:rPr lang="en">
                <a:latin typeface="Montserrat"/>
                <a:ea typeface="Montserrat"/>
                <a:cs typeface="Montserrat"/>
                <a:sym typeface="Montserrat"/>
              </a:rPr>
              <a:t>Extending Envoy for AI Gateway</a:t>
            </a:r>
            <a:endParaRPr>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63" name="Google Shape;163;p30"/>
          <p:cNvPicPr preferRelativeResize="0"/>
          <p:nvPr/>
        </p:nvPicPr>
        <p:blipFill>
          <a:blip r:embed="rId3">
            <a:alphaModFix/>
          </a:blip>
          <a:stretch>
            <a:fillRect/>
          </a:stretch>
        </p:blipFill>
        <p:spPr>
          <a:xfrm>
            <a:off x="2837364" y="1006367"/>
            <a:ext cx="6516977" cy="56482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CNA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